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9" r:id="rId6"/>
    <p:sldId id="300" r:id="rId7"/>
    <p:sldId id="298" r:id="rId8"/>
    <p:sldId id="262" r:id="rId9"/>
    <p:sldId id="266" r:id="rId10"/>
    <p:sldId id="303" r:id="rId11"/>
    <p:sldId id="281" r:id="rId12"/>
    <p:sldId id="304" r:id="rId13"/>
    <p:sldId id="283" r:id="rId14"/>
    <p:sldId id="284" r:id="rId15"/>
    <p:sldId id="307" r:id="rId16"/>
    <p:sldId id="285" r:id="rId17"/>
    <p:sldId id="310" r:id="rId18"/>
    <p:sldId id="313" r:id="rId19"/>
    <p:sldId id="312" r:id="rId20"/>
    <p:sldId id="292" r:id="rId21"/>
    <p:sldId id="295" r:id="rId22"/>
    <p:sldId id="315" r:id="rId23"/>
    <p:sldId id="293" r:id="rId24"/>
    <p:sldId id="319" r:id="rId25"/>
    <p:sldId id="297" r:id="rId26"/>
    <p:sldId id="320" r:id="rId27"/>
    <p:sldId id="321" r:id="rId28"/>
    <p:sldId id="301" r:id="rId29"/>
    <p:sldId id="306" r:id="rId30"/>
    <p:sldId id="308" r:id="rId31"/>
    <p:sldId id="311" r:id="rId32"/>
    <p:sldId id="314" r:id="rId33"/>
    <p:sldId id="316" r:id="rId34"/>
    <p:sldId id="317" r:id="rId35"/>
    <p:sldId id="31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7" Type="http://schemas.openxmlformats.org/officeDocument/2006/relationships/image" Target="../media/image103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png"/><Relationship Id="rId11" Type="http://schemas.openxmlformats.org/officeDocument/2006/relationships/image" Target="../media/image107.png"/><Relationship Id="rId5" Type="http://schemas.openxmlformats.org/officeDocument/2006/relationships/image" Target="../media/image101.png"/><Relationship Id="rId4" Type="http://schemas.openxmlformats.org/officeDocument/2006/relationships/image" Target="../media/image10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7" Type="http://schemas.openxmlformats.org/officeDocument/2006/relationships/image" Target="../media/image103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10" Type="http://schemas.openxmlformats.org/officeDocument/2006/relationships/image" Target="../media/image107.png"/><Relationship Id="rId4" Type="http://schemas.openxmlformats.org/officeDocument/2006/relationships/image" Target="../media/image10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53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1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51.png"/><Relationship Id="rId5" Type="http://schemas.openxmlformats.org/officeDocument/2006/relationships/image" Target="../media/image81.png"/><Relationship Id="rId15" Type="http://schemas.openxmlformats.org/officeDocument/2006/relationships/image" Target="../media/image55.png"/><Relationship Id="rId10" Type="http://schemas.openxmlformats.org/officeDocument/2006/relationships/image" Target="../media/image49.png"/><Relationship Id="rId4" Type="http://schemas.openxmlformats.org/officeDocument/2006/relationships/image" Target="../media/image80.png"/><Relationship Id="rId9" Type="http://schemas.openxmlformats.org/officeDocument/2006/relationships/image" Target="../media/image48.png"/><Relationship Id="rId14" Type="http://schemas.openxmlformats.org/officeDocument/2006/relationships/image" Target="../media/image5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0.png"/><Relationship Id="rId13" Type="http://schemas.openxmlformats.org/officeDocument/2006/relationships/image" Target="../media/image620.png"/><Relationship Id="rId18" Type="http://schemas.openxmlformats.org/officeDocument/2006/relationships/image" Target="../media/image67.png"/><Relationship Id="rId3" Type="http://schemas.openxmlformats.org/officeDocument/2006/relationships/image" Target="../media/image520.png"/><Relationship Id="rId7" Type="http://schemas.openxmlformats.org/officeDocument/2006/relationships/image" Target="../media/image560.png"/><Relationship Id="rId12" Type="http://schemas.openxmlformats.org/officeDocument/2006/relationships/image" Target="../media/image610.png"/><Relationship Id="rId17" Type="http://schemas.openxmlformats.org/officeDocument/2006/relationships/image" Target="../media/image66.png"/><Relationship Id="rId2" Type="http://schemas.openxmlformats.org/officeDocument/2006/relationships/image" Target="../media/image510.png"/><Relationship Id="rId16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0.png"/><Relationship Id="rId11" Type="http://schemas.openxmlformats.org/officeDocument/2006/relationships/image" Target="../media/image600.png"/><Relationship Id="rId5" Type="http://schemas.openxmlformats.org/officeDocument/2006/relationships/image" Target="../media/image540.png"/><Relationship Id="rId15" Type="http://schemas.openxmlformats.org/officeDocument/2006/relationships/image" Target="../media/image64.png"/><Relationship Id="rId10" Type="http://schemas.openxmlformats.org/officeDocument/2006/relationships/image" Target="../media/image590.png"/><Relationship Id="rId4" Type="http://schemas.openxmlformats.org/officeDocument/2006/relationships/image" Target="../media/image530.png"/><Relationship Id="rId9" Type="http://schemas.openxmlformats.org/officeDocument/2006/relationships/image" Target="../media/image580.png"/><Relationship Id="rId14" Type="http://schemas.openxmlformats.org/officeDocument/2006/relationships/image" Target="../media/image630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13" Type="http://schemas.openxmlformats.org/officeDocument/2006/relationships/image" Target="../media/image122.png"/><Relationship Id="rId18" Type="http://schemas.openxmlformats.org/officeDocument/2006/relationships/image" Target="../media/image127.png"/><Relationship Id="rId3" Type="http://schemas.openxmlformats.org/officeDocument/2006/relationships/image" Target="../media/image111.png"/><Relationship Id="rId21" Type="http://schemas.openxmlformats.org/officeDocument/2006/relationships/image" Target="../media/image132.png"/><Relationship Id="rId7" Type="http://schemas.openxmlformats.org/officeDocument/2006/relationships/image" Target="../media/image115.png"/><Relationship Id="rId12" Type="http://schemas.openxmlformats.org/officeDocument/2006/relationships/image" Target="../media/image120.png"/><Relationship Id="rId17" Type="http://schemas.openxmlformats.org/officeDocument/2006/relationships/image" Target="../media/image126.png"/><Relationship Id="rId2" Type="http://schemas.openxmlformats.org/officeDocument/2006/relationships/image" Target="../media/image110.png"/><Relationship Id="rId16" Type="http://schemas.openxmlformats.org/officeDocument/2006/relationships/image" Target="../media/image125.png"/><Relationship Id="rId20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11" Type="http://schemas.openxmlformats.org/officeDocument/2006/relationships/image" Target="../media/image119.png"/><Relationship Id="rId5" Type="http://schemas.openxmlformats.org/officeDocument/2006/relationships/image" Target="../media/image113.png"/><Relationship Id="rId15" Type="http://schemas.openxmlformats.org/officeDocument/2006/relationships/image" Target="../media/image124.png"/><Relationship Id="rId23" Type="http://schemas.openxmlformats.org/officeDocument/2006/relationships/image" Target="../media/image134.png"/><Relationship Id="rId10" Type="http://schemas.openxmlformats.org/officeDocument/2006/relationships/image" Target="../media/image118.png"/><Relationship Id="rId19" Type="http://schemas.openxmlformats.org/officeDocument/2006/relationships/image" Target="../media/image128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Relationship Id="rId14" Type="http://schemas.openxmlformats.org/officeDocument/2006/relationships/image" Target="../media/image123.png"/><Relationship Id="rId22" Type="http://schemas.openxmlformats.org/officeDocument/2006/relationships/image" Target="../media/image13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6.png"/><Relationship Id="rId5" Type="http://schemas.openxmlformats.org/officeDocument/2006/relationships/image" Target="../media/image145.png"/><Relationship Id="rId4" Type="http://schemas.openxmlformats.org/officeDocument/2006/relationships/image" Target="../media/image144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5.png"/><Relationship Id="rId21" Type="http://schemas.openxmlformats.org/officeDocument/2006/relationships/image" Target="../media/image43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23" Type="http://schemas.openxmlformats.org/officeDocument/2006/relationships/image" Target="../media/image440.png"/><Relationship Id="rId10" Type="http://schemas.openxmlformats.org/officeDocument/2006/relationships/image" Target="../media/image320.png"/><Relationship Id="rId19" Type="http://schemas.openxmlformats.org/officeDocument/2006/relationships/image" Target="../media/image410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Relationship Id="rId22" Type="http://schemas.openxmlformats.org/officeDocument/2006/relationships/image" Target="../media/image420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460.png"/><Relationship Id="rId18" Type="http://schemas.openxmlformats.org/officeDocument/2006/relationships/image" Target="../media/image4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16" Type="http://schemas.openxmlformats.org/officeDocument/2006/relationships/image" Target="../media/image38.png"/><Relationship Id="rId20" Type="http://schemas.openxmlformats.org/officeDocument/2006/relationships/image" Target="../media/image4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0.png"/><Relationship Id="rId19" Type="http://schemas.openxmlformats.org/officeDocument/2006/relationships/image" Target="../media/image450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Relationship Id="rId22" Type="http://schemas.openxmlformats.org/officeDocument/2006/relationships/image" Target="../media/image50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620000" cy="1470025"/>
          </a:xfrm>
        </p:spPr>
        <p:txBody>
          <a:bodyPr>
            <a:noAutofit/>
          </a:bodyPr>
          <a:lstStyle/>
          <a:p>
            <a:r>
              <a:rPr lang="en-US" sz="4000" b="1" dirty="0"/>
              <a:t>An </a:t>
            </a:r>
            <a:r>
              <a:rPr lang="en-US" sz="4000" b="1" i="1" dirty="0" smtClean="0">
                <a:solidFill>
                  <a:srgbClr val="FF0000"/>
                </a:solidFill>
              </a:rPr>
              <a:t>O</a:t>
            </a:r>
            <a:r>
              <a:rPr lang="en-US" sz="4000" b="1" dirty="0" smtClean="0">
                <a:solidFill>
                  <a:srgbClr val="FF0000"/>
                </a:solidFill>
              </a:rPr>
              <a:t>(</a:t>
            </a:r>
            <a:r>
              <a:rPr lang="en-US" sz="4000" b="1" i="1" dirty="0" smtClean="0">
                <a:solidFill>
                  <a:srgbClr val="FF0000"/>
                </a:solidFill>
              </a:rPr>
              <a:t>n </a:t>
            </a:r>
            <a:r>
              <a:rPr lang="en-US" sz="4000" b="1" dirty="0">
                <a:solidFill>
                  <a:srgbClr val="FF0000"/>
                </a:solidFill>
              </a:rPr>
              <a:t>log </a:t>
            </a:r>
            <a:r>
              <a:rPr lang="en-US" sz="4000" b="1" i="1" dirty="0">
                <a:solidFill>
                  <a:srgbClr val="FF0000"/>
                </a:solidFill>
              </a:rPr>
              <a:t>n</a:t>
            </a:r>
            <a:r>
              <a:rPr lang="en-US" sz="4000" b="1" dirty="0">
                <a:solidFill>
                  <a:srgbClr val="FF0000"/>
                </a:solidFill>
              </a:rPr>
              <a:t>)-</a:t>
            </a:r>
            <a:r>
              <a:rPr lang="en-US" sz="4000" b="1" dirty="0"/>
              <a:t>Time Algorithm </a:t>
            </a:r>
            <a:r>
              <a:rPr lang="en-US" sz="4000" b="1" dirty="0" smtClean="0"/>
              <a:t>for </a:t>
            </a:r>
            <a:br>
              <a:rPr lang="en-US" sz="4000" b="1" dirty="0" smtClean="0"/>
            </a:br>
            <a:r>
              <a:rPr lang="en-US" sz="4000" b="1" dirty="0" smtClean="0"/>
              <a:t>the </a:t>
            </a:r>
            <a:r>
              <a:rPr lang="en-US" sz="4000" b="1" i="1" dirty="0" smtClean="0">
                <a:solidFill>
                  <a:srgbClr val="FF0000"/>
                </a:solidFill>
              </a:rPr>
              <a:t>k</a:t>
            </a:r>
            <a:r>
              <a:rPr lang="en-US" sz="4000" b="1" dirty="0" smtClean="0">
                <a:solidFill>
                  <a:srgbClr val="FF0000"/>
                </a:solidFill>
              </a:rPr>
              <a:t>-Center</a:t>
            </a:r>
            <a:r>
              <a:rPr lang="en-US" sz="4000" b="1" dirty="0" smtClean="0"/>
              <a:t> Problem </a:t>
            </a:r>
            <a:r>
              <a:rPr lang="en-US" sz="4000" b="1" dirty="0"/>
              <a:t>in </a:t>
            </a:r>
            <a:r>
              <a:rPr lang="en-US" sz="4000" b="1" dirty="0">
                <a:solidFill>
                  <a:srgbClr val="FF0000"/>
                </a:solidFill>
              </a:rPr>
              <a:t>Trees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H</a:t>
            </a:r>
            <a:r>
              <a:rPr lang="en-US" altLang="zh-CN" sz="2800" b="1" dirty="0" smtClean="0"/>
              <a:t>aitao Wang</a:t>
            </a:r>
            <a:r>
              <a:rPr lang="en-US" altLang="zh-CN" sz="2800" dirty="0" smtClean="0"/>
              <a:t>,</a:t>
            </a:r>
            <a:r>
              <a:rPr lang="en-US" altLang="zh-CN" sz="2800" b="1" dirty="0" smtClean="0"/>
              <a:t> </a:t>
            </a:r>
            <a:r>
              <a:rPr lang="en-US" altLang="zh-CN" sz="2800" dirty="0" smtClean="0"/>
              <a:t>Utah State University</a:t>
            </a:r>
          </a:p>
          <a:p>
            <a:r>
              <a:rPr lang="en-US" altLang="zh-CN" sz="2800" dirty="0"/>
              <a:t>Jingru Zhang, University of Texas Rio Grande </a:t>
            </a:r>
            <a:r>
              <a:rPr lang="en-US" altLang="zh-CN" sz="2800" dirty="0" smtClean="0"/>
              <a:t>Valley</a:t>
            </a:r>
          </a:p>
          <a:p>
            <a:endParaRPr lang="en-US" altLang="zh-CN" sz="2800" dirty="0" smtClean="0"/>
          </a:p>
          <a:p>
            <a:r>
              <a:rPr lang="en-US" altLang="zh-CN" sz="2800" dirty="0" err="1" smtClean="0"/>
              <a:t>SoCG</a:t>
            </a:r>
            <a:r>
              <a:rPr lang="en-US" altLang="zh-CN" sz="2800" dirty="0" smtClean="0"/>
              <a:t> 2018, Budapest</a:t>
            </a:r>
          </a:p>
        </p:txBody>
      </p:sp>
    </p:spTree>
    <p:extLst>
      <p:ext uri="{BB962C8B-B14F-4D97-AF65-F5344CB8AC3E}">
        <p14:creationId xmlns:p14="http://schemas.microsoft.com/office/powerpoint/2010/main" val="17940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51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S: the set of all </a:t>
            </a:r>
            <a:r>
              <a:rPr lang="en-US" sz="2800" dirty="0" smtClean="0">
                <a:solidFill>
                  <a:srgbClr val="FF0000"/>
                </a:solidFill>
              </a:rPr>
              <a:t>leaf paths </a:t>
            </a:r>
            <a:r>
              <a:rPr lang="en-US" sz="2800" dirty="0" smtClean="0"/>
              <a:t>of lengths </a:t>
            </a:r>
            <a:r>
              <a:rPr lang="en-US" sz="2800" dirty="0" smtClean="0">
                <a:solidFill>
                  <a:srgbClr val="FF0000"/>
                </a:solidFill>
              </a:rPr>
              <a:t>at most r</a:t>
            </a:r>
          </a:p>
          <a:p>
            <a:r>
              <a:rPr lang="en-US" sz="2800" dirty="0" smtClean="0"/>
              <a:t>Form sorted matrices on S</a:t>
            </a:r>
          </a:p>
          <a:p>
            <a:pPr lvl="1"/>
            <a:r>
              <a:rPr lang="en-US" sz="2400" dirty="0" smtClean="0"/>
              <a:t>Consisting of all candidate values for </a:t>
            </a:r>
            <a:r>
              <a:rPr lang="el-GR" sz="2400" dirty="0" smtClean="0"/>
              <a:t>λ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 on the paths of S</a:t>
            </a:r>
          </a:p>
        </p:txBody>
      </p:sp>
    </p:spTree>
    <p:extLst>
      <p:ext uri="{BB962C8B-B14F-4D97-AF65-F5344CB8AC3E}">
        <p14:creationId xmlns:p14="http://schemas.microsoft.com/office/powerpoint/2010/main" val="5844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matrix element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3594833"/>
            <a:ext cx="152400" cy="838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447800" y="4433033"/>
            <a:ext cx="419100" cy="7620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562100" y="5195033"/>
            <a:ext cx="304800" cy="6096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Flowchart: Connector 6"/>
          <p:cNvSpPr/>
          <p:nvPr/>
        </p:nvSpPr>
        <p:spPr>
          <a:xfrm>
            <a:off x="1807029" y="515693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1257300" y="352152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1388991" y="439493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1531568" y="576653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299780" y="2724325"/>
            <a:ext cx="148020" cy="83530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1409700" y="264812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240971" y="352152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295400" y="1848025"/>
            <a:ext cx="152400" cy="838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Flowchart: Connector 14"/>
          <p:cNvSpPr/>
          <p:nvPr/>
        </p:nvSpPr>
        <p:spPr>
          <a:xfrm>
            <a:off x="1263805" y="184802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flipH="1">
                <a:off x="1119050" y="5611900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119050" y="5611900"/>
                <a:ext cx="441909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2778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 flipH="1">
                <a:off x="1845129" y="5002300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45129" y="5002300"/>
                <a:ext cx="441909" cy="461665"/>
              </a:xfrm>
              <a:prstGeom prst="rect">
                <a:avLst/>
              </a:prstGeom>
              <a:blipFill rotWithShape="1">
                <a:blip r:embed="rId4"/>
                <a:stretch>
                  <a:fillRect r="-4167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flipH="1">
                <a:off x="985182" y="4240300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85182" y="4240300"/>
                <a:ext cx="441909" cy="461665"/>
              </a:xfrm>
              <a:prstGeom prst="rect">
                <a:avLst/>
              </a:prstGeom>
              <a:blipFill rotWithShape="1">
                <a:blip r:embed="rId5"/>
                <a:stretch>
                  <a:fillRect r="-4167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 flipH="1">
                <a:off x="837162" y="3328796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37162" y="3328796"/>
                <a:ext cx="441909" cy="461665"/>
              </a:xfrm>
              <a:prstGeom prst="rect">
                <a:avLst/>
              </a:prstGeom>
              <a:blipFill rotWithShape="1">
                <a:blip r:embed="rId6"/>
                <a:stretch>
                  <a:fillRect r="-1370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 flipH="1">
                <a:off x="1517365" y="2455392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517365" y="2455392"/>
                <a:ext cx="441909" cy="461665"/>
              </a:xfrm>
              <a:prstGeom prst="rect">
                <a:avLst/>
              </a:prstGeom>
              <a:blipFill rotWithShape="1">
                <a:blip r:embed="rId7"/>
                <a:stretch>
                  <a:fillRect r="-4167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flipH="1">
                <a:off x="857871" y="1617192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57871" y="1617192"/>
                <a:ext cx="441909" cy="461665"/>
              </a:xfrm>
              <a:prstGeom prst="rect">
                <a:avLst/>
              </a:prstGeom>
              <a:blipFill rotWithShape="1">
                <a:blip r:embed="rId8"/>
                <a:stretch>
                  <a:fillRect r="-416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Freeform 26"/>
          <p:cNvSpPr/>
          <p:nvPr/>
        </p:nvSpPr>
        <p:spPr>
          <a:xfrm>
            <a:off x="753835" y="3293243"/>
            <a:ext cx="1807029" cy="2318657"/>
          </a:xfrm>
          <a:custGeom>
            <a:avLst/>
            <a:gdLst>
              <a:gd name="connsiteX0" fmla="*/ 446314 w 1807029"/>
              <a:gd name="connsiteY0" fmla="*/ 21771 h 2318657"/>
              <a:gd name="connsiteX1" fmla="*/ 359229 w 1807029"/>
              <a:gd name="connsiteY1" fmla="*/ 43543 h 2318657"/>
              <a:gd name="connsiteX2" fmla="*/ 337457 w 1807029"/>
              <a:gd name="connsiteY2" fmla="*/ 65314 h 2318657"/>
              <a:gd name="connsiteX3" fmla="*/ 272143 w 1807029"/>
              <a:gd name="connsiteY3" fmla="*/ 108857 h 2318657"/>
              <a:gd name="connsiteX4" fmla="*/ 185057 w 1807029"/>
              <a:gd name="connsiteY4" fmla="*/ 185057 h 2318657"/>
              <a:gd name="connsiteX5" fmla="*/ 174171 w 1807029"/>
              <a:gd name="connsiteY5" fmla="*/ 217714 h 2318657"/>
              <a:gd name="connsiteX6" fmla="*/ 152400 w 1807029"/>
              <a:gd name="connsiteY6" fmla="*/ 239486 h 2318657"/>
              <a:gd name="connsiteX7" fmla="*/ 108857 w 1807029"/>
              <a:gd name="connsiteY7" fmla="*/ 293914 h 2318657"/>
              <a:gd name="connsiteX8" fmla="*/ 97971 w 1807029"/>
              <a:gd name="connsiteY8" fmla="*/ 326571 h 2318657"/>
              <a:gd name="connsiteX9" fmla="*/ 76200 w 1807029"/>
              <a:gd name="connsiteY9" fmla="*/ 359228 h 2318657"/>
              <a:gd name="connsiteX10" fmla="*/ 65314 w 1807029"/>
              <a:gd name="connsiteY10" fmla="*/ 424543 h 2318657"/>
              <a:gd name="connsiteX11" fmla="*/ 54429 w 1807029"/>
              <a:gd name="connsiteY11" fmla="*/ 468086 h 2318657"/>
              <a:gd name="connsiteX12" fmla="*/ 43543 w 1807029"/>
              <a:gd name="connsiteY12" fmla="*/ 522514 h 2318657"/>
              <a:gd name="connsiteX13" fmla="*/ 32657 w 1807029"/>
              <a:gd name="connsiteY13" fmla="*/ 870857 h 2318657"/>
              <a:gd name="connsiteX14" fmla="*/ 10886 w 1807029"/>
              <a:gd name="connsiteY14" fmla="*/ 925286 h 2318657"/>
              <a:gd name="connsiteX15" fmla="*/ 0 w 1807029"/>
              <a:gd name="connsiteY15" fmla="*/ 1012371 h 2318657"/>
              <a:gd name="connsiteX16" fmla="*/ 10886 w 1807029"/>
              <a:gd name="connsiteY16" fmla="*/ 1219200 h 2318657"/>
              <a:gd name="connsiteX17" fmla="*/ 21771 w 1807029"/>
              <a:gd name="connsiteY17" fmla="*/ 1262743 h 2318657"/>
              <a:gd name="connsiteX18" fmla="*/ 43543 w 1807029"/>
              <a:gd name="connsiteY18" fmla="*/ 1295400 h 2318657"/>
              <a:gd name="connsiteX19" fmla="*/ 54429 w 1807029"/>
              <a:gd name="connsiteY19" fmla="*/ 1338943 h 2318657"/>
              <a:gd name="connsiteX20" fmla="*/ 76200 w 1807029"/>
              <a:gd name="connsiteY20" fmla="*/ 1458686 h 2318657"/>
              <a:gd name="connsiteX21" fmla="*/ 87086 w 1807029"/>
              <a:gd name="connsiteY21" fmla="*/ 1491343 h 2318657"/>
              <a:gd name="connsiteX22" fmla="*/ 97971 w 1807029"/>
              <a:gd name="connsiteY22" fmla="*/ 1556657 h 2318657"/>
              <a:gd name="connsiteX23" fmla="*/ 130629 w 1807029"/>
              <a:gd name="connsiteY23" fmla="*/ 1578428 h 2318657"/>
              <a:gd name="connsiteX24" fmla="*/ 152400 w 1807029"/>
              <a:gd name="connsiteY24" fmla="*/ 1643743 h 2318657"/>
              <a:gd name="connsiteX25" fmla="*/ 185057 w 1807029"/>
              <a:gd name="connsiteY25" fmla="*/ 1687286 h 2318657"/>
              <a:gd name="connsiteX26" fmla="*/ 206829 w 1807029"/>
              <a:gd name="connsiteY26" fmla="*/ 1709057 h 2318657"/>
              <a:gd name="connsiteX27" fmla="*/ 283029 w 1807029"/>
              <a:gd name="connsiteY27" fmla="*/ 1807028 h 2318657"/>
              <a:gd name="connsiteX28" fmla="*/ 304800 w 1807029"/>
              <a:gd name="connsiteY28" fmla="*/ 1850571 h 2318657"/>
              <a:gd name="connsiteX29" fmla="*/ 381000 w 1807029"/>
              <a:gd name="connsiteY29" fmla="*/ 1894114 h 2318657"/>
              <a:gd name="connsiteX30" fmla="*/ 424543 w 1807029"/>
              <a:gd name="connsiteY30" fmla="*/ 1948543 h 2318657"/>
              <a:gd name="connsiteX31" fmla="*/ 446314 w 1807029"/>
              <a:gd name="connsiteY31" fmla="*/ 1981200 h 2318657"/>
              <a:gd name="connsiteX32" fmla="*/ 478971 w 1807029"/>
              <a:gd name="connsiteY32" fmla="*/ 1992086 h 2318657"/>
              <a:gd name="connsiteX33" fmla="*/ 511629 w 1807029"/>
              <a:gd name="connsiteY33" fmla="*/ 2024743 h 2318657"/>
              <a:gd name="connsiteX34" fmla="*/ 544286 w 1807029"/>
              <a:gd name="connsiteY34" fmla="*/ 2035628 h 2318657"/>
              <a:gd name="connsiteX35" fmla="*/ 576943 w 1807029"/>
              <a:gd name="connsiteY35" fmla="*/ 2057400 h 2318657"/>
              <a:gd name="connsiteX36" fmla="*/ 620486 w 1807029"/>
              <a:gd name="connsiteY36" fmla="*/ 2079171 h 2318657"/>
              <a:gd name="connsiteX37" fmla="*/ 707571 w 1807029"/>
              <a:gd name="connsiteY37" fmla="*/ 2122714 h 2318657"/>
              <a:gd name="connsiteX38" fmla="*/ 794657 w 1807029"/>
              <a:gd name="connsiteY38" fmla="*/ 2166257 h 2318657"/>
              <a:gd name="connsiteX39" fmla="*/ 849086 w 1807029"/>
              <a:gd name="connsiteY39" fmla="*/ 2177143 h 2318657"/>
              <a:gd name="connsiteX40" fmla="*/ 914400 w 1807029"/>
              <a:gd name="connsiteY40" fmla="*/ 2198914 h 2318657"/>
              <a:gd name="connsiteX41" fmla="*/ 957943 w 1807029"/>
              <a:gd name="connsiteY41" fmla="*/ 2220686 h 2318657"/>
              <a:gd name="connsiteX42" fmla="*/ 1175657 w 1807029"/>
              <a:gd name="connsiteY42" fmla="*/ 2253343 h 2318657"/>
              <a:gd name="connsiteX43" fmla="*/ 1273629 w 1807029"/>
              <a:gd name="connsiteY43" fmla="*/ 2286000 h 2318657"/>
              <a:gd name="connsiteX44" fmla="*/ 1328057 w 1807029"/>
              <a:gd name="connsiteY44" fmla="*/ 2296886 h 2318657"/>
              <a:gd name="connsiteX45" fmla="*/ 1360714 w 1807029"/>
              <a:gd name="connsiteY45" fmla="*/ 2307771 h 2318657"/>
              <a:gd name="connsiteX46" fmla="*/ 1415143 w 1807029"/>
              <a:gd name="connsiteY46" fmla="*/ 2318657 h 2318657"/>
              <a:gd name="connsiteX47" fmla="*/ 1545771 w 1807029"/>
              <a:gd name="connsiteY47" fmla="*/ 2307771 h 2318657"/>
              <a:gd name="connsiteX48" fmla="*/ 1621971 w 1807029"/>
              <a:gd name="connsiteY48" fmla="*/ 2264228 h 2318657"/>
              <a:gd name="connsiteX49" fmla="*/ 1687286 w 1807029"/>
              <a:gd name="connsiteY49" fmla="*/ 2198914 h 2318657"/>
              <a:gd name="connsiteX50" fmla="*/ 1730829 w 1807029"/>
              <a:gd name="connsiteY50" fmla="*/ 2177143 h 2318657"/>
              <a:gd name="connsiteX51" fmla="*/ 1796143 w 1807029"/>
              <a:gd name="connsiteY51" fmla="*/ 2090057 h 2318657"/>
              <a:gd name="connsiteX52" fmla="*/ 1807029 w 1807029"/>
              <a:gd name="connsiteY52" fmla="*/ 2057400 h 2318657"/>
              <a:gd name="connsiteX53" fmla="*/ 1785257 w 1807029"/>
              <a:gd name="connsiteY53" fmla="*/ 1948543 h 2318657"/>
              <a:gd name="connsiteX54" fmla="*/ 1763486 w 1807029"/>
              <a:gd name="connsiteY54" fmla="*/ 1915886 h 2318657"/>
              <a:gd name="connsiteX55" fmla="*/ 1752600 w 1807029"/>
              <a:gd name="connsiteY55" fmla="*/ 1850571 h 2318657"/>
              <a:gd name="connsiteX56" fmla="*/ 1719943 w 1807029"/>
              <a:gd name="connsiteY56" fmla="*/ 1785257 h 2318657"/>
              <a:gd name="connsiteX57" fmla="*/ 1676400 w 1807029"/>
              <a:gd name="connsiteY57" fmla="*/ 1643743 h 2318657"/>
              <a:gd name="connsiteX58" fmla="*/ 1665514 w 1807029"/>
              <a:gd name="connsiteY58" fmla="*/ 1600200 h 2318657"/>
              <a:gd name="connsiteX59" fmla="*/ 1632857 w 1807029"/>
              <a:gd name="connsiteY59" fmla="*/ 1556657 h 2318657"/>
              <a:gd name="connsiteX60" fmla="*/ 1611086 w 1807029"/>
              <a:gd name="connsiteY60" fmla="*/ 1513114 h 2318657"/>
              <a:gd name="connsiteX61" fmla="*/ 1600200 w 1807029"/>
              <a:gd name="connsiteY61" fmla="*/ 1480457 h 2318657"/>
              <a:gd name="connsiteX62" fmla="*/ 1578429 w 1807029"/>
              <a:gd name="connsiteY62" fmla="*/ 1393371 h 2318657"/>
              <a:gd name="connsiteX63" fmla="*/ 1556657 w 1807029"/>
              <a:gd name="connsiteY63" fmla="*/ 1360714 h 2318657"/>
              <a:gd name="connsiteX64" fmla="*/ 1524000 w 1807029"/>
              <a:gd name="connsiteY64" fmla="*/ 1273628 h 2318657"/>
              <a:gd name="connsiteX65" fmla="*/ 1458686 w 1807029"/>
              <a:gd name="connsiteY65" fmla="*/ 1175657 h 2318657"/>
              <a:gd name="connsiteX66" fmla="*/ 1447800 w 1807029"/>
              <a:gd name="connsiteY66" fmla="*/ 1143000 h 2318657"/>
              <a:gd name="connsiteX67" fmla="*/ 1426029 w 1807029"/>
              <a:gd name="connsiteY67" fmla="*/ 1110343 h 2318657"/>
              <a:gd name="connsiteX68" fmla="*/ 1382486 w 1807029"/>
              <a:gd name="connsiteY68" fmla="*/ 1001486 h 2318657"/>
              <a:gd name="connsiteX69" fmla="*/ 1349829 w 1807029"/>
              <a:gd name="connsiteY69" fmla="*/ 925286 h 2318657"/>
              <a:gd name="connsiteX70" fmla="*/ 1284514 w 1807029"/>
              <a:gd name="connsiteY70" fmla="*/ 827314 h 2318657"/>
              <a:gd name="connsiteX71" fmla="*/ 1262743 w 1807029"/>
              <a:gd name="connsiteY71" fmla="*/ 794657 h 2318657"/>
              <a:gd name="connsiteX72" fmla="*/ 1240971 w 1807029"/>
              <a:gd name="connsiteY72" fmla="*/ 772886 h 2318657"/>
              <a:gd name="connsiteX73" fmla="*/ 1219200 w 1807029"/>
              <a:gd name="connsiteY73" fmla="*/ 740228 h 2318657"/>
              <a:gd name="connsiteX74" fmla="*/ 1132114 w 1807029"/>
              <a:gd name="connsiteY74" fmla="*/ 642257 h 2318657"/>
              <a:gd name="connsiteX75" fmla="*/ 1110343 w 1807029"/>
              <a:gd name="connsiteY75" fmla="*/ 609600 h 2318657"/>
              <a:gd name="connsiteX76" fmla="*/ 1066800 w 1807029"/>
              <a:gd name="connsiteY76" fmla="*/ 511628 h 2318657"/>
              <a:gd name="connsiteX77" fmla="*/ 979714 w 1807029"/>
              <a:gd name="connsiteY77" fmla="*/ 413657 h 2318657"/>
              <a:gd name="connsiteX78" fmla="*/ 947057 w 1807029"/>
              <a:gd name="connsiteY78" fmla="*/ 359228 h 2318657"/>
              <a:gd name="connsiteX79" fmla="*/ 925286 w 1807029"/>
              <a:gd name="connsiteY79" fmla="*/ 326571 h 2318657"/>
              <a:gd name="connsiteX80" fmla="*/ 892629 w 1807029"/>
              <a:gd name="connsiteY80" fmla="*/ 315686 h 2318657"/>
              <a:gd name="connsiteX81" fmla="*/ 870857 w 1807029"/>
              <a:gd name="connsiteY81" fmla="*/ 293914 h 2318657"/>
              <a:gd name="connsiteX82" fmla="*/ 849086 w 1807029"/>
              <a:gd name="connsiteY82" fmla="*/ 261257 h 2318657"/>
              <a:gd name="connsiteX83" fmla="*/ 794657 w 1807029"/>
              <a:gd name="connsiteY83" fmla="*/ 217714 h 2318657"/>
              <a:gd name="connsiteX84" fmla="*/ 707571 w 1807029"/>
              <a:gd name="connsiteY84" fmla="*/ 108857 h 2318657"/>
              <a:gd name="connsiteX85" fmla="*/ 674914 w 1807029"/>
              <a:gd name="connsiteY85" fmla="*/ 97971 h 2318657"/>
              <a:gd name="connsiteX86" fmla="*/ 631371 w 1807029"/>
              <a:gd name="connsiteY86" fmla="*/ 54428 h 2318657"/>
              <a:gd name="connsiteX87" fmla="*/ 609600 w 1807029"/>
              <a:gd name="connsiteY87" fmla="*/ 21771 h 2318657"/>
              <a:gd name="connsiteX88" fmla="*/ 555171 w 1807029"/>
              <a:gd name="connsiteY88" fmla="*/ 10886 h 2318657"/>
              <a:gd name="connsiteX89" fmla="*/ 478971 w 1807029"/>
              <a:gd name="connsiteY89" fmla="*/ 0 h 2318657"/>
              <a:gd name="connsiteX90" fmla="*/ 446314 w 1807029"/>
              <a:gd name="connsiteY90" fmla="*/ 21771 h 231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807029" h="2318657">
                <a:moveTo>
                  <a:pt x="446314" y="21771"/>
                </a:moveTo>
                <a:cubicBezTo>
                  <a:pt x="434606" y="24113"/>
                  <a:pt x="375966" y="33501"/>
                  <a:pt x="359229" y="43543"/>
                </a:cubicBezTo>
                <a:cubicBezTo>
                  <a:pt x="350428" y="48823"/>
                  <a:pt x="345668" y="59156"/>
                  <a:pt x="337457" y="65314"/>
                </a:cubicBezTo>
                <a:cubicBezTo>
                  <a:pt x="316524" y="81013"/>
                  <a:pt x="290645" y="90355"/>
                  <a:pt x="272143" y="108857"/>
                </a:cubicBezTo>
                <a:cubicBezTo>
                  <a:pt x="208463" y="172537"/>
                  <a:pt x="239063" y="149054"/>
                  <a:pt x="185057" y="185057"/>
                </a:cubicBezTo>
                <a:cubicBezTo>
                  <a:pt x="181428" y="195943"/>
                  <a:pt x="180075" y="207875"/>
                  <a:pt x="174171" y="217714"/>
                </a:cubicBezTo>
                <a:cubicBezTo>
                  <a:pt x="168891" y="226515"/>
                  <a:pt x="158811" y="231472"/>
                  <a:pt x="152400" y="239486"/>
                </a:cubicBezTo>
                <a:cubicBezTo>
                  <a:pt x="97482" y="308135"/>
                  <a:pt x="161417" y="241356"/>
                  <a:pt x="108857" y="293914"/>
                </a:cubicBezTo>
                <a:cubicBezTo>
                  <a:pt x="105228" y="304800"/>
                  <a:pt x="103103" y="316308"/>
                  <a:pt x="97971" y="326571"/>
                </a:cubicBezTo>
                <a:cubicBezTo>
                  <a:pt x="92120" y="338273"/>
                  <a:pt x="80337" y="346816"/>
                  <a:pt x="76200" y="359228"/>
                </a:cubicBezTo>
                <a:cubicBezTo>
                  <a:pt x="69220" y="380167"/>
                  <a:pt x="69643" y="402900"/>
                  <a:pt x="65314" y="424543"/>
                </a:cubicBezTo>
                <a:cubicBezTo>
                  <a:pt x="62380" y="439213"/>
                  <a:pt x="57674" y="453481"/>
                  <a:pt x="54429" y="468086"/>
                </a:cubicBezTo>
                <a:cubicBezTo>
                  <a:pt x="50415" y="486147"/>
                  <a:pt x="47172" y="504371"/>
                  <a:pt x="43543" y="522514"/>
                </a:cubicBezTo>
                <a:cubicBezTo>
                  <a:pt x="39914" y="638628"/>
                  <a:pt x="42045" y="755066"/>
                  <a:pt x="32657" y="870857"/>
                </a:cubicBezTo>
                <a:cubicBezTo>
                  <a:pt x="31078" y="890334"/>
                  <a:pt x="15280" y="906246"/>
                  <a:pt x="10886" y="925286"/>
                </a:cubicBezTo>
                <a:cubicBezTo>
                  <a:pt x="4308" y="953791"/>
                  <a:pt x="3629" y="983343"/>
                  <a:pt x="0" y="1012371"/>
                </a:cubicBezTo>
                <a:cubicBezTo>
                  <a:pt x="3629" y="1081314"/>
                  <a:pt x="4905" y="1150421"/>
                  <a:pt x="10886" y="1219200"/>
                </a:cubicBezTo>
                <a:cubicBezTo>
                  <a:pt x="12182" y="1234105"/>
                  <a:pt x="15878" y="1248992"/>
                  <a:pt x="21771" y="1262743"/>
                </a:cubicBezTo>
                <a:cubicBezTo>
                  <a:pt x="26925" y="1274768"/>
                  <a:pt x="36286" y="1284514"/>
                  <a:pt x="43543" y="1295400"/>
                </a:cubicBezTo>
                <a:cubicBezTo>
                  <a:pt x="47172" y="1309914"/>
                  <a:pt x="51495" y="1324272"/>
                  <a:pt x="54429" y="1338943"/>
                </a:cubicBezTo>
                <a:cubicBezTo>
                  <a:pt x="64137" y="1387484"/>
                  <a:pt x="64522" y="1411974"/>
                  <a:pt x="76200" y="1458686"/>
                </a:cubicBezTo>
                <a:cubicBezTo>
                  <a:pt x="78983" y="1469818"/>
                  <a:pt x="83457" y="1480457"/>
                  <a:pt x="87086" y="1491343"/>
                </a:cubicBezTo>
                <a:cubicBezTo>
                  <a:pt x="90714" y="1513114"/>
                  <a:pt x="88100" y="1536916"/>
                  <a:pt x="97971" y="1556657"/>
                </a:cubicBezTo>
                <a:cubicBezTo>
                  <a:pt x="103822" y="1568359"/>
                  <a:pt x="123695" y="1567334"/>
                  <a:pt x="130629" y="1578428"/>
                </a:cubicBezTo>
                <a:cubicBezTo>
                  <a:pt x="142792" y="1597889"/>
                  <a:pt x="138630" y="1625384"/>
                  <a:pt x="152400" y="1643743"/>
                </a:cubicBezTo>
                <a:cubicBezTo>
                  <a:pt x="163286" y="1658257"/>
                  <a:pt x="173442" y="1673348"/>
                  <a:pt x="185057" y="1687286"/>
                </a:cubicBezTo>
                <a:cubicBezTo>
                  <a:pt x="191627" y="1695170"/>
                  <a:pt x="200671" y="1700846"/>
                  <a:pt x="206829" y="1709057"/>
                </a:cubicBezTo>
                <a:cubicBezTo>
                  <a:pt x="284954" y="1813223"/>
                  <a:pt x="216546" y="1740547"/>
                  <a:pt x="283029" y="1807028"/>
                </a:cubicBezTo>
                <a:cubicBezTo>
                  <a:pt x="290286" y="1821542"/>
                  <a:pt x="294412" y="1838105"/>
                  <a:pt x="304800" y="1850571"/>
                </a:cubicBezTo>
                <a:cubicBezTo>
                  <a:pt x="315792" y="1863761"/>
                  <a:pt x="369374" y="1888301"/>
                  <a:pt x="381000" y="1894114"/>
                </a:cubicBezTo>
                <a:cubicBezTo>
                  <a:pt x="448008" y="1994627"/>
                  <a:pt x="362498" y="1870987"/>
                  <a:pt x="424543" y="1948543"/>
                </a:cubicBezTo>
                <a:cubicBezTo>
                  <a:pt x="432716" y="1958759"/>
                  <a:pt x="436098" y="1973027"/>
                  <a:pt x="446314" y="1981200"/>
                </a:cubicBezTo>
                <a:cubicBezTo>
                  <a:pt x="455274" y="1988368"/>
                  <a:pt x="468085" y="1988457"/>
                  <a:pt x="478971" y="1992086"/>
                </a:cubicBezTo>
                <a:cubicBezTo>
                  <a:pt x="489857" y="2002972"/>
                  <a:pt x="498820" y="2016204"/>
                  <a:pt x="511629" y="2024743"/>
                </a:cubicBezTo>
                <a:cubicBezTo>
                  <a:pt x="521176" y="2031108"/>
                  <a:pt x="534023" y="2030496"/>
                  <a:pt x="544286" y="2035628"/>
                </a:cubicBezTo>
                <a:cubicBezTo>
                  <a:pt x="555988" y="2041479"/>
                  <a:pt x="565584" y="2050909"/>
                  <a:pt x="576943" y="2057400"/>
                </a:cubicBezTo>
                <a:cubicBezTo>
                  <a:pt x="591032" y="2065451"/>
                  <a:pt x="605972" y="2071914"/>
                  <a:pt x="620486" y="2079171"/>
                </a:cubicBezTo>
                <a:cubicBezTo>
                  <a:pt x="692044" y="2150732"/>
                  <a:pt x="557479" y="2022653"/>
                  <a:pt x="707571" y="2122714"/>
                </a:cubicBezTo>
                <a:cubicBezTo>
                  <a:pt x="744331" y="2147220"/>
                  <a:pt x="746238" y="2151731"/>
                  <a:pt x="794657" y="2166257"/>
                </a:cubicBezTo>
                <a:cubicBezTo>
                  <a:pt x="812379" y="2171574"/>
                  <a:pt x="831236" y="2172275"/>
                  <a:pt x="849086" y="2177143"/>
                </a:cubicBezTo>
                <a:cubicBezTo>
                  <a:pt x="871226" y="2183181"/>
                  <a:pt x="893874" y="2188651"/>
                  <a:pt x="914400" y="2198914"/>
                </a:cubicBezTo>
                <a:cubicBezTo>
                  <a:pt x="928914" y="2206171"/>
                  <a:pt x="942200" y="2216750"/>
                  <a:pt x="957943" y="2220686"/>
                </a:cubicBezTo>
                <a:cubicBezTo>
                  <a:pt x="1056674" y="2245369"/>
                  <a:pt x="1085031" y="2238239"/>
                  <a:pt x="1175657" y="2253343"/>
                </a:cubicBezTo>
                <a:cubicBezTo>
                  <a:pt x="1238331" y="2263789"/>
                  <a:pt x="1205082" y="2265435"/>
                  <a:pt x="1273629" y="2286000"/>
                </a:cubicBezTo>
                <a:cubicBezTo>
                  <a:pt x="1291351" y="2291317"/>
                  <a:pt x="1310107" y="2292399"/>
                  <a:pt x="1328057" y="2296886"/>
                </a:cubicBezTo>
                <a:cubicBezTo>
                  <a:pt x="1339189" y="2299669"/>
                  <a:pt x="1349582" y="2304988"/>
                  <a:pt x="1360714" y="2307771"/>
                </a:cubicBezTo>
                <a:cubicBezTo>
                  <a:pt x="1378664" y="2312258"/>
                  <a:pt x="1397000" y="2315028"/>
                  <a:pt x="1415143" y="2318657"/>
                </a:cubicBezTo>
                <a:cubicBezTo>
                  <a:pt x="1458686" y="2315028"/>
                  <a:pt x="1502826" y="2315823"/>
                  <a:pt x="1545771" y="2307771"/>
                </a:cubicBezTo>
                <a:cubicBezTo>
                  <a:pt x="1558265" y="2305428"/>
                  <a:pt x="1610279" y="2274621"/>
                  <a:pt x="1621971" y="2264228"/>
                </a:cubicBezTo>
                <a:cubicBezTo>
                  <a:pt x="1644983" y="2243773"/>
                  <a:pt x="1659747" y="2212683"/>
                  <a:pt x="1687286" y="2198914"/>
                </a:cubicBezTo>
                <a:lnTo>
                  <a:pt x="1730829" y="2177143"/>
                </a:lnTo>
                <a:cubicBezTo>
                  <a:pt x="1756617" y="2151353"/>
                  <a:pt x="1783835" y="2126981"/>
                  <a:pt x="1796143" y="2090057"/>
                </a:cubicBezTo>
                <a:lnTo>
                  <a:pt x="1807029" y="2057400"/>
                </a:lnTo>
                <a:cubicBezTo>
                  <a:pt x="1799772" y="2021114"/>
                  <a:pt x="1796139" y="1983911"/>
                  <a:pt x="1785257" y="1948543"/>
                </a:cubicBezTo>
                <a:cubicBezTo>
                  <a:pt x="1781409" y="1936039"/>
                  <a:pt x="1767623" y="1928298"/>
                  <a:pt x="1763486" y="1915886"/>
                </a:cubicBezTo>
                <a:cubicBezTo>
                  <a:pt x="1756506" y="1894947"/>
                  <a:pt x="1759580" y="1871510"/>
                  <a:pt x="1752600" y="1850571"/>
                </a:cubicBezTo>
                <a:cubicBezTo>
                  <a:pt x="1709938" y="1722584"/>
                  <a:pt x="1747707" y="1905562"/>
                  <a:pt x="1719943" y="1785257"/>
                </a:cubicBezTo>
                <a:cubicBezTo>
                  <a:pt x="1689878" y="1654981"/>
                  <a:pt x="1720722" y="1710227"/>
                  <a:pt x="1676400" y="1643743"/>
                </a:cubicBezTo>
                <a:cubicBezTo>
                  <a:pt x="1672771" y="1629229"/>
                  <a:pt x="1672205" y="1613582"/>
                  <a:pt x="1665514" y="1600200"/>
                </a:cubicBezTo>
                <a:cubicBezTo>
                  <a:pt x="1657400" y="1583973"/>
                  <a:pt x="1642473" y="1572042"/>
                  <a:pt x="1632857" y="1556657"/>
                </a:cubicBezTo>
                <a:cubicBezTo>
                  <a:pt x="1624257" y="1542896"/>
                  <a:pt x="1617478" y="1528029"/>
                  <a:pt x="1611086" y="1513114"/>
                </a:cubicBezTo>
                <a:cubicBezTo>
                  <a:pt x="1606566" y="1502567"/>
                  <a:pt x="1603219" y="1491527"/>
                  <a:pt x="1600200" y="1480457"/>
                </a:cubicBezTo>
                <a:cubicBezTo>
                  <a:pt x="1592327" y="1451589"/>
                  <a:pt x="1595027" y="1418267"/>
                  <a:pt x="1578429" y="1393371"/>
                </a:cubicBezTo>
                <a:lnTo>
                  <a:pt x="1556657" y="1360714"/>
                </a:lnTo>
                <a:cubicBezTo>
                  <a:pt x="1545979" y="1318003"/>
                  <a:pt x="1547967" y="1312575"/>
                  <a:pt x="1524000" y="1273628"/>
                </a:cubicBezTo>
                <a:cubicBezTo>
                  <a:pt x="1503430" y="1240201"/>
                  <a:pt x="1471098" y="1212892"/>
                  <a:pt x="1458686" y="1175657"/>
                </a:cubicBezTo>
                <a:cubicBezTo>
                  <a:pt x="1455057" y="1164771"/>
                  <a:pt x="1452932" y="1153263"/>
                  <a:pt x="1447800" y="1143000"/>
                </a:cubicBezTo>
                <a:cubicBezTo>
                  <a:pt x="1441949" y="1131298"/>
                  <a:pt x="1431511" y="1122222"/>
                  <a:pt x="1426029" y="1110343"/>
                </a:cubicBezTo>
                <a:cubicBezTo>
                  <a:pt x="1409652" y="1074859"/>
                  <a:pt x="1394844" y="1038561"/>
                  <a:pt x="1382486" y="1001486"/>
                </a:cubicBezTo>
                <a:cubicBezTo>
                  <a:pt x="1371224" y="967701"/>
                  <a:pt x="1370006" y="958915"/>
                  <a:pt x="1349829" y="925286"/>
                </a:cubicBezTo>
                <a:cubicBezTo>
                  <a:pt x="1349807" y="925249"/>
                  <a:pt x="1295412" y="843660"/>
                  <a:pt x="1284514" y="827314"/>
                </a:cubicBezTo>
                <a:cubicBezTo>
                  <a:pt x="1277257" y="816428"/>
                  <a:pt x="1271994" y="803908"/>
                  <a:pt x="1262743" y="794657"/>
                </a:cubicBezTo>
                <a:cubicBezTo>
                  <a:pt x="1255486" y="787400"/>
                  <a:pt x="1247382" y="780900"/>
                  <a:pt x="1240971" y="772886"/>
                </a:cubicBezTo>
                <a:cubicBezTo>
                  <a:pt x="1232798" y="762670"/>
                  <a:pt x="1227815" y="750074"/>
                  <a:pt x="1219200" y="740228"/>
                </a:cubicBezTo>
                <a:cubicBezTo>
                  <a:pt x="1132191" y="640788"/>
                  <a:pt x="1194132" y="729083"/>
                  <a:pt x="1132114" y="642257"/>
                </a:cubicBezTo>
                <a:cubicBezTo>
                  <a:pt x="1124510" y="631611"/>
                  <a:pt x="1115656" y="621555"/>
                  <a:pt x="1110343" y="609600"/>
                </a:cubicBezTo>
                <a:cubicBezTo>
                  <a:pt x="1087338" y="557838"/>
                  <a:pt x="1099645" y="548579"/>
                  <a:pt x="1066800" y="511628"/>
                </a:cubicBezTo>
                <a:cubicBezTo>
                  <a:pt x="967373" y="399771"/>
                  <a:pt x="1029130" y="487778"/>
                  <a:pt x="979714" y="413657"/>
                </a:cubicBezTo>
                <a:cubicBezTo>
                  <a:pt x="960811" y="356944"/>
                  <a:pt x="981212" y="401922"/>
                  <a:pt x="947057" y="359228"/>
                </a:cubicBezTo>
                <a:cubicBezTo>
                  <a:pt x="938884" y="349012"/>
                  <a:pt x="935502" y="334744"/>
                  <a:pt x="925286" y="326571"/>
                </a:cubicBezTo>
                <a:cubicBezTo>
                  <a:pt x="916326" y="319403"/>
                  <a:pt x="903515" y="319314"/>
                  <a:pt x="892629" y="315686"/>
                </a:cubicBezTo>
                <a:cubicBezTo>
                  <a:pt x="885372" y="308429"/>
                  <a:pt x="877268" y="301928"/>
                  <a:pt x="870857" y="293914"/>
                </a:cubicBezTo>
                <a:cubicBezTo>
                  <a:pt x="862684" y="283698"/>
                  <a:pt x="858337" y="270508"/>
                  <a:pt x="849086" y="261257"/>
                </a:cubicBezTo>
                <a:cubicBezTo>
                  <a:pt x="806235" y="218406"/>
                  <a:pt x="826977" y="260808"/>
                  <a:pt x="794657" y="217714"/>
                </a:cubicBezTo>
                <a:cubicBezTo>
                  <a:pt x="783301" y="202573"/>
                  <a:pt x="735434" y="118145"/>
                  <a:pt x="707571" y="108857"/>
                </a:cubicBezTo>
                <a:lnTo>
                  <a:pt x="674914" y="97971"/>
                </a:lnTo>
                <a:cubicBezTo>
                  <a:pt x="651165" y="26720"/>
                  <a:pt x="684150" y="96651"/>
                  <a:pt x="631371" y="54428"/>
                </a:cubicBezTo>
                <a:cubicBezTo>
                  <a:pt x="621155" y="46255"/>
                  <a:pt x="620959" y="28262"/>
                  <a:pt x="609600" y="21771"/>
                </a:cubicBezTo>
                <a:cubicBezTo>
                  <a:pt x="593535" y="12591"/>
                  <a:pt x="573422" y="13928"/>
                  <a:pt x="555171" y="10886"/>
                </a:cubicBezTo>
                <a:cubicBezTo>
                  <a:pt x="529862" y="6668"/>
                  <a:pt x="504371" y="3629"/>
                  <a:pt x="478971" y="0"/>
                </a:cubicBezTo>
                <a:lnTo>
                  <a:pt x="446314" y="21771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91196" y="1841113"/>
            <a:ext cx="61511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matrix element: Given </a:t>
            </a:r>
            <a:r>
              <a:rPr lang="en-US" sz="2800" dirty="0" err="1" smtClean="0"/>
              <a:t>i</a:t>
            </a:r>
            <a:r>
              <a:rPr lang="en-US" sz="2800" dirty="0" smtClean="0"/>
              <a:t> and j, the </a:t>
            </a:r>
          </a:p>
          <a:p>
            <a:r>
              <a:rPr lang="en-US" sz="2800" dirty="0" smtClean="0"/>
              <a:t>optimal objective value for using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one center</a:t>
            </a:r>
            <a:r>
              <a:rPr lang="en-US" sz="2800" dirty="0" smtClean="0"/>
              <a:t> to cover all vertices v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,v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,…,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j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572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51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S: the set of all leaf paths of lengths at most r</a:t>
            </a:r>
          </a:p>
          <a:p>
            <a:r>
              <a:rPr lang="en-US" sz="2800" dirty="0" smtClean="0"/>
              <a:t>Form sorted matrices on S</a:t>
            </a:r>
          </a:p>
          <a:p>
            <a:r>
              <a:rPr lang="en-US" sz="2800" dirty="0" smtClean="0"/>
              <a:t>Run matrix searching algorithm to obtain a range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l-GR" sz="2800" dirty="0" smtClean="0">
                <a:solidFill>
                  <a:srgbClr val="FF0000"/>
                </a:solidFill>
              </a:rPr>
              <a:t>λ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l-GR" sz="2800" dirty="0" smtClean="0">
                <a:solidFill>
                  <a:srgbClr val="FF0000"/>
                </a:solidFill>
              </a:rPr>
              <a:t>λ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l-GR" sz="2400" dirty="0" smtClean="0"/>
              <a:t>λ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&lt;</a:t>
            </a:r>
            <a:r>
              <a:rPr lang="el-GR" sz="2400" dirty="0" smtClean="0"/>
              <a:t> λ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 </a:t>
            </a:r>
            <a:r>
              <a:rPr lang="el-GR" sz="2400" dirty="0" smtClean="0"/>
              <a:t>≤</a:t>
            </a:r>
            <a:r>
              <a:rPr lang="en-US" sz="2400" baseline="-25000" dirty="0" smtClean="0"/>
              <a:t>   </a:t>
            </a:r>
            <a:r>
              <a:rPr lang="el-GR" sz="2400" dirty="0" smtClean="0"/>
              <a:t>λ</a:t>
            </a:r>
            <a:r>
              <a:rPr lang="en-US" sz="2400" baseline="-25000" dirty="0" smtClean="0"/>
              <a:t>2</a:t>
            </a:r>
          </a:p>
          <a:p>
            <a:pPr lvl="1"/>
            <a:r>
              <a:rPr lang="en-US" sz="2400" dirty="0" smtClean="0"/>
              <a:t>Only need to consider feasible values in</a:t>
            </a:r>
            <a:r>
              <a:rPr lang="en-US" sz="2400" dirty="0"/>
              <a:t> (</a:t>
            </a:r>
            <a:r>
              <a:rPr lang="el-GR" sz="2400" dirty="0"/>
              <a:t>λ</a:t>
            </a:r>
            <a:r>
              <a:rPr lang="en-US" sz="2400" baseline="-25000" dirty="0"/>
              <a:t>1</a:t>
            </a:r>
            <a:r>
              <a:rPr lang="en-US" sz="2400" dirty="0"/>
              <a:t>,</a:t>
            </a:r>
            <a:r>
              <a:rPr lang="el-GR" sz="2400" dirty="0"/>
              <a:t>λ</a:t>
            </a:r>
            <a:r>
              <a:rPr lang="en-US" sz="2400" baseline="-25000" dirty="0"/>
              <a:t>2</a:t>
            </a:r>
            <a:r>
              <a:rPr lang="en-US" sz="2400" dirty="0" smtClean="0"/>
              <a:t>) in future </a:t>
            </a:r>
          </a:p>
          <a:p>
            <a:pPr lvl="1"/>
            <a:r>
              <a:rPr lang="en-US" sz="2400" dirty="0" smtClean="0"/>
              <a:t>Some leaf paths of S become “</a:t>
            </a:r>
            <a:r>
              <a:rPr lang="en-US" sz="2400" dirty="0" smtClean="0">
                <a:solidFill>
                  <a:srgbClr val="FF0000"/>
                </a:solidFill>
              </a:rPr>
              <a:t>inactive</a:t>
            </a:r>
            <a:r>
              <a:rPr lang="en-US" sz="2400" dirty="0" smtClean="0"/>
              <a:t>”: their matrices do not contain any value in </a:t>
            </a:r>
            <a:r>
              <a:rPr lang="en-US" sz="2400" dirty="0"/>
              <a:t>(</a:t>
            </a:r>
            <a:r>
              <a:rPr lang="el-GR" sz="2400" dirty="0"/>
              <a:t>λ</a:t>
            </a:r>
            <a:r>
              <a:rPr lang="en-US" sz="2400" baseline="-25000" dirty="0"/>
              <a:t>1</a:t>
            </a:r>
            <a:r>
              <a:rPr lang="en-US" sz="2400" dirty="0"/>
              <a:t>,</a:t>
            </a:r>
            <a:r>
              <a:rPr lang="el-GR" sz="2400" dirty="0"/>
              <a:t>λ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</a:p>
          <a:p>
            <a:pPr lvl="1"/>
            <a:r>
              <a:rPr lang="en-US" sz="2400" dirty="0" smtClean="0"/>
              <a:t>Process the inactive paths: placing centers there by running the decision algorithm using </a:t>
            </a:r>
            <a:r>
              <a:rPr lang="en-US" sz="2400" dirty="0" smtClean="0">
                <a:solidFill>
                  <a:srgbClr val="FF0000"/>
                </a:solidFill>
              </a:rPr>
              <a:t>any value </a:t>
            </a:r>
            <a:r>
              <a:rPr lang="el-GR" sz="2400" dirty="0" smtClean="0">
                <a:solidFill>
                  <a:srgbClr val="FF0000"/>
                </a:solidFill>
              </a:rPr>
              <a:t>λ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in (</a:t>
            </a:r>
            <a:r>
              <a:rPr lang="el-GR" sz="2400" dirty="0"/>
              <a:t>λ</a:t>
            </a:r>
            <a:r>
              <a:rPr lang="en-US" sz="2400" baseline="-25000" dirty="0"/>
              <a:t>1</a:t>
            </a:r>
            <a:r>
              <a:rPr lang="en-US" sz="2400" dirty="0"/>
              <a:t>,</a:t>
            </a:r>
            <a:r>
              <a:rPr lang="el-GR" sz="2400" dirty="0"/>
              <a:t>λ</a:t>
            </a:r>
            <a:r>
              <a:rPr lang="en-US" sz="2400" baseline="-25000" dirty="0"/>
              <a:t>2</a:t>
            </a:r>
            <a:r>
              <a:rPr lang="en-US" sz="2400" dirty="0" smtClean="0"/>
              <a:t>)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Observation: If </a:t>
            </a:r>
            <a:r>
              <a:rPr lang="el-GR" sz="2000" dirty="0">
                <a:solidFill>
                  <a:srgbClr val="FF0000"/>
                </a:solidFill>
              </a:rPr>
              <a:t>λ</a:t>
            </a:r>
            <a:r>
              <a:rPr lang="en-US" sz="2000" baseline="30000" dirty="0">
                <a:solidFill>
                  <a:srgbClr val="FF0000"/>
                </a:solidFill>
              </a:rPr>
              <a:t>*</a:t>
            </a:r>
            <a:r>
              <a:rPr lang="en-US" sz="2000" dirty="0" smtClean="0">
                <a:solidFill>
                  <a:srgbClr val="FF0000"/>
                </a:solidFill>
              </a:rPr>
              <a:t> is in 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l-GR" sz="2000" dirty="0">
                <a:solidFill>
                  <a:srgbClr val="FF0000"/>
                </a:solidFill>
              </a:rPr>
              <a:t>λ</a:t>
            </a:r>
            <a:r>
              <a:rPr lang="en-US" sz="2000" baseline="-25000" dirty="0">
                <a:solidFill>
                  <a:srgbClr val="FF0000"/>
                </a:solidFill>
              </a:rPr>
              <a:t>1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  <a:r>
              <a:rPr lang="el-GR" sz="2000" dirty="0">
                <a:solidFill>
                  <a:srgbClr val="FF0000"/>
                </a:solidFill>
              </a:rPr>
              <a:t>λ</a:t>
            </a:r>
            <a:r>
              <a:rPr lang="en-US" sz="2000" baseline="-25000" dirty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), then the decision algorithm would behave </a:t>
            </a:r>
            <a:r>
              <a:rPr lang="en-US" sz="2000" dirty="0" err="1" smtClean="0">
                <a:solidFill>
                  <a:srgbClr val="FF0000"/>
                </a:solidFill>
              </a:rPr>
              <a:t>combinatorially</a:t>
            </a:r>
            <a:r>
              <a:rPr lang="en-US" sz="2000" dirty="0" smtClean="0">
                <a:solidFill>
                  <a:srgbClr val="FF0000"/>
                </a:solidFill>
              </a:rPr>
              <a:t> the same with </a:t>
            </a:r>
            <a:r>
              <a:rPr lang="el-GR" sz="2000" dirty="0" smtClean="0">
                <a:solidFill>
                  <a:srgbClr val="FF0000"/>
                </a:solidFill>
              </a:rPr>
              <a:t>λ</a:t>
            </a:r>
            <a:r>
              <a:rPr lang="en-US" sz="2000" baseline="30000" dirty="0" smtClean="0">
                <a:solidFill>
                  <a:srgbClr val="FF0000"/>
                </a:solidFill>
              </a:rPr>
              <a:t> 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= </a:t>
            </a:r>
            <a:r>
              <a:rPr lang="el-GR" sz="2000" dirty="0" smtClean="0">
                <a:solidFill>
                  <a:srgbClr val="FF0000"/>
                </a:solidFill>
              </a:rPr>
              <a:t>λ</a:t>
            </a:r>
            <a:r>
              <a:rPr lang="en-US" sz="2000" baseline="30000" dirty="0">
                <a:solidFill>
                  <a:srgbClr val="FF0000"/>
                </a:solidFill>
              </a:rPr>
              <a:t>*</a:t>
            </a:r>
            <a:endParaRPr lang="en-US" sz="2000" dirty="0">
              <a:solidFill>
                <a:srgbClr val="FF0000"/>
              </a:solidFill>
            </a:endParaRPr>
          </a:p>
          <a:p>
            <a:pPr lvl="2"/>
            <a:endParaRPr lang="en-US" sz="20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864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Processing an inactive leaf path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4203303"/>
            <a:ext cx="152400" cy="838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447800" y="5041503"/>
            <a:ext cx="419100" cy="7620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562100" y="5803503"/>
            <a:ext cx="304800" cy="6096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Flowchart: Connector 6"/>
          <p:cNvSpPr/>
          <p:nvPr/>
        </p:nvSpPr>
        <p:spPr>
          <a:xfrm>
            <a:off x="1807029" y="576540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1257300" y="412999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1388991" y="500340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1531568" y="637500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299780" y="3332795"/>
            <a:ext cx="148020" cy="83530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1409700" y="325659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240971" y="412999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295400" y="2456495"/>
            <a:ext cx="152400" cy="838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Flowchart: Connector 14"/>
          <p:cNvSpPr/>
          <p:nvPr/>
        </p:nvSpPr>
        <p:spPr>
          <a:xfrm>
            <a:off x="1263805" y="245649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flipH="1">
                <a:off x="1119050" y="6220370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119050" y="6220370"/>
                <a:ext cx="441909" cy="461665"/>
              </a:xfrm>
              <a:prstGeom prst="rect">
                <a:avLst/>
              </a:prstGeom>
              <a:blipFill rotWithShape="1">
                <a:blip r:embed="rId2"/>
                <a:stretch>
                  <a:fillRect r="-2778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 flipH="1">
                <a:off x="1845129" y="5610770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45129" y="5610770"/>
                <a:ext cx="441909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416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flipH="1">
                <a:off x="985182" y="4848770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85182" y="4848770"/>
                <a:ext cx="441909" cy="461665"/>
              </a:xfrm>
              <a:prstGeom prst="rect">
                <a:avLst/>
              </a:prstGeom>
              <a:blipFill rotWithShape="1">
                <a:blip r:embed="rId4"/>
                <a:stretch>
                  <a:fillRect r="-416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 flipH="1">
                <a:off x="837162" y="3937266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37162" y="3937266"/>
                <a:ext cx="441909" cy="461665"/>
              </a:xfrm>
              <a:prstGeom prst="rect">
                <a:avLst/>
              </a:prstGeom>
              <a:blipFill rotWithShape="1">
                <a:blip r:embed="rId5"/>
                <a:stretch>
                  <a:fillRect r="-1370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 flipH="1">
                <a:off x="1517365" y="3063862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517365" y="3063862"/>
                <a:ext cx="441909" cy="461665"/>
              </a:xfrm>
              <a:prstGeom prst="rect">
                <a:avLst/>
              </a:prstGeom>
              <a:blipFill rotWithShape="1">
                <a:blip r:embed="rId6"/>
                <a:stretch>
                  <a:fillRect r="-4167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flipH="1">
                <a:off x="857871" y="2225662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57871" y="2225662"/>
                <a:ext cx="441909" cy="461665"/>
              </a:xfrm>
              <a:prstGeom prst="rect">
                <a:avLst/>
              </a:prstGeom>
              <a:blipFill rotWithShape="1">
                <a:blip r:embed="rId7"/>
                <a:stretch>
                  <a:fillRect r="-416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Freeform 26"/>
          <p:cNvSpPr/>
          <p:nvPr/>
        </p:nvSpPr>
        <p:spPr>
          <a:xfrm>
            <a:off x="1010336" y="4818829"/>
            <a:ext cx="1455965" cy="1893148"/>
          </a:xfrm>
          <a:custGeom>
            <a:avLst/>
            <a:gdLst>
              <a:gd name="connsiteX0" fmla="*/ 446314 w 1807029"/>
              <a:gd name="connsiteY0" fmla="*/ 21771 h 2318657"/>
              <a:gd name="connsiteX1" fmla="*/ 359229 w 1807029"/>
              <a:gd name="connsiteY1" fmla="*/ 43543 h 2318657"/>
              <a:gd name="connsiteX2" fmla="*/ 337457 w 1807029"/>
              <a:gd name="connsiteY2" fmla="*/ 65314 h 2318657"/>
              <a:gd name="connsiteX3" fmla="*/ 272143 w 1807029"/>
              <a:gd name="connsiteY3" fmla="*/ 108857 h 2318657"/>
              <a:gd name="connsiteX4" fmla="*/ 185057 w 1807029"/>
              <a:gd name="connsiteY4" fmla="*/ 185057 h 2318657"/>
              <a:gd name="connsiteX5" fmla="*/ 174171 w 1807029"/>
              <a:gd name="connsiteY5" fmla="*/ 217714 h 2318657"/>
              <a:gd name="connsiteX6" fmla="*/ 152400 w 1807029"/>
              <a:gd name="connsiteY6" fmla="*/ 239486 h 2318657"/>
              <a:gd name="connsiteX7" fmla="*/ 108857 w 1807029"/>
              <a:gd name="connsiteY7" fmla="*/ 293914 h 2318657"/>
              <a:gd name="connsiteX8" fmla="*/ 97971 w 1807029"/>
              <a:gd name="connsiteY8" fmla="*/ 326571 h 2318657"/>
              <a:gd name="connsiteX9" fmla="*/ 76200 w 1807029"/>
              <a:gd name="connsiteY9" fmla="*/ 359228 h 2318657"/>
              <a:gd name="connsiteX10" fmla="*/ 65314 w 1807029"/>
              <a:gd name="connsiteY10" fmla="*/ 424543 h 2318657"/>
              <a:gd name="connsiteX11" fmla="*/ 54429 w 1807029"/>
              <a:gd name="connsiteY11" fmla="*/ 468086 h 2318657"/>
              <a:gd name="connsiteX12" fmla="*/ 43543 w 1807029"/>
              <a:gd name="connsiteY12" fmla="*/ 522514 h 2318657"/>
              <a:gd name="connsiteX13" fmla="*/ 32657 w 1807029"/>
              <a:gd name="connsiteY13" fmla="*/ 870857 h 2318657"/>
              <a:gd name="connsiteX14" fmla="*/ 10886 w 1807029"/>
              <a:gd name="connsiteY14" fmla="*/ 925286 h 2318657"/>
              <a:gd name="connsiteX15" fmla="*/ 0 w 1807029"/>
              <a:gd name="connsiteY15" fmla="*/ 1012371 h 2318657"/>
              <a:gd name="connsiteX16" fmla="*/ 10886 w 1807029"/>
              <a:gd name="connsiteY16" fmla="*/ 1219200 h 2318657"/>
              <a:gd name="connsiteX17" fmla="*/ 21771 w 1807029"/>
              <a:gd name="connsiteY17" fmla="*/ 1262743 h 2318657"/>
              <a:gd name="connsiteX18" fmla="*/ 43543 w 1807029"/>
              <a:gd name="connsiteY18" fmla="*/ 1295400 h 2318657"/>
              <a:gd name="connsiteX19" fmla="*/ 54429 w 1807029"/>
              <a:gd name="connsiteY19" fmla="*/ 1338943 h 2318657"/>
              <a:gd name="connsiteX20" fmla="*/ 76200 w 1807029"/>
              <a:gd name="connsiteY20" fmla="*/ 1458686 h 2318657"/>
              <a:gd name="connsiteX21" fmla="*/ 87086 w 1807029"/>
              <a:gd name="connsiteY21" fmla="*/ 1491343 h 2318657"/>
              <a:gd name="connsiteX22" fmla="*/ 97971 w 1807029"/>
              <a:gd name="connsiteY22" fmla="*/ 1556657 h 2318657"/>
              <a:gd name="connsiteX23" fmla="*/ 130629 w 1807029"/>
              <a:gd name="connsiteY23" fmla="*/ 1578428 h 2318657"/>
              <a:gd name="connsiteX24" fmla="*/ 152400 w 1807029"/>
              <a:gd name="connsiteY24" fmla="*/ 1643743 h 2318657"/>
              <a:gd name="connsiteX25" fmla="*/ 185057 w 1807029"/>
              <a:gd name="connsiteY25" fmla="*/ 1687286 h 2318657"/>
              <a:gd name="connsiteX26" fmla="*/ 206829 w 1807029"/>
              <a:gd name="connsiteY26" fmla="*/ 1709057 h 2318657"/>
              <a:gd name="connsiteX27" fmla="*/ 283029 w 1807029"/>
              <a:gd name="connsiteY27" fmla="*/ 1807028 h 2318657"/>
              <a:gd name="connsiteX28" fmla="*/ 304800 w 1807029"/>
              <a:gd name="connsiteY28" fmla="*/ 1850571 h 2318657"/>
              <a:gd name="connsiteX29" fmla="*/ 381000 w 1807029"/>
              <a:gd name="connsiteY29" fmla="*/ 1894114 h 2318657"/>
              <a:gd name="connsiteX30" fmla="*/ 424543 w 1807029"/>
              <a:gd name="connsiteY30" fmla="*/ 1948543 h 2318657"/>
              <a:gd name="connsiteX31" fmla="*/ 446314 w 1807029"/>
              <a:gd name="connsiteY31" fmla="*/ 1981200 h 2318657"/>
              <a:gd name="connsiteX32" fmla="*/ 478971 w 1807029"/>
              <a:gd name="connsiteY32" fmla="*/ 1992086 h 2318657"/>
              <a:gd name="connsiteX33" fmla="*/ 511629 w 1807029"/>
              <a:gd name="connsiteY33" fmla="*/ 2024743 h 2318657"/>
              <a:gd name="connsiteX34" fmla="*/ 544286 w 1807029"/>
              <a:gd name="connsiteY34" fmla="*/ 2035628 h 2318657"/>
              <a:gd name="connsiteX35" fmla="*/ 576943 w 1807029"/>
              <a:gd name="connsiteY35" fmla="*/ 2057400 h 2318657"/>
              <a:gd name="connsiteX36" fmla="*/ 620486 w 1807029"/>
              <a:gd name="connsiteY36" fmla="*/ 2079171 h 2318657"/>
              <a:gd name="connsiteX37" fmla="*/ 707571 w 1807029"/>
              <a:gd name="connsiteY37" fmla="*/ 2122714 h 2318657"/>
              <a:gd name="connsiteX38" fmla="*/ 794657 w 1807029"/>
              <a:gd name="connsiteY38" fmla="*/ 2166257 h 2318657"/>
              <a:gd name="connsiteX39" fmla="*/ 849086 w 1807029"/>
              <a:gd name="connsiteY39" fmla="*/ 2177143 h 2318657"/>
              <a:gd name="connsiteX40" fmla="*/ 914400 w 1807029"/>
              <a:gd name="connsiteY40" fmla="*/ 2198914 h 2318657"/>
              <a:gd name="connsiteX41" fmla="*/ 957943 w 1807029"/>
              <a:gd name="connsiteY41" fmla="*/ 2220686 h 2318657"/>
              <a:gd name="connsiteX42" fmla="*/ 1175657 w 1807029"/>
              <a:gd name="connsiteY42" fmla="*/ 2253343 h 2318657"/>
              <a:gd name="connsiteX43" fmla="*/ 1273629 w 1807029"/>
              <a:gd name="connsiteY43" fmla="*/ 2286000 h 2318657"/>
              <a:gd name="connsiteX44" fmla="*/ 1328057 w 1807029"/>
              <a:gd name="connsiteY44" fmla="*/ 2296886 h 2318657"/>
              <a:gd name="connsiteX45" fmla="*/ 1360714 w 1807029"/>
              <a:gd name="connsiteY45" fmla="*/ 2307771 h 2318657"/>
              <a:gd name="connsiteX46" fmla="*/ 1415143 w 1807029"/>
              <a:gd name="connsiteY46" fmla="*/ 2318657 h 2318657"/>
              <a:gd name="connsiteX47" fmla="*/ 1545771 w 1807029"/>
              <a:gd name="connsiteY47" fmla="*/ 2307771 h 2318657"/>
              <a:gd name="connsiteX48" fmla="*/ 1621971 w 1807029"/>
              <a:gd name="connsiteY48" fmla="*/ 2264228 h 2318657"/>
              <a:gd name="connsiteX49" fmla="*/ 1687286 w 1807029"/>
              <a:gd name="connsiteY49" fmla="*/ 2198914 h 2318657"/>
              <a:gd name="connsiteX50" fmla="*/ 1730829 w 1807029"/>
              <a:gd name="connsiteY50" fmla="*/ 2177143 h 2318657"/>
              <a:gd name="connsiteX51" fmla="*/ 1796143 w 1807029"/>
              <a:gd name="connsiteY51" fmla="*/ 2090057 h 2318657"/>
              <a:gd name="connsiteX52" fmla="*/ 1807029 w 1807029"/>
              <a:gd name="connsiteY52" fmla="*/ 2057400 h 2318657"/>
              <a:gd name="connsiteX53" fmla="*/ 1785257 w 1807029"/>
              <a:gd name="connsiteY53" fmla="*/ 1948543 h 2318657"/>
              <a:gd name="connsiteX54" fmla="*/ 1763486 w 1807029"/>
              <a:gd name="connsiteY54" fmla="*/ 1915886 h 2318657"/>
              <a:gd name="connsiteX55" fmla="*/ 1752600 w 1807029"/>
              <a:gd name="connsiteY55" fmla="*/ 1850571 h 2318657"/>
              <a:gd name="connsiteX56" fmla="*/ 1719943 w 1807029"/>
              <a:gd name="connsiteY56" fmla="*/ 1785257 h 2318657"/>
              <a:gd name="connsiteX57" fmla="*/ 1676400 w 1807029"/>
              <a:gd name="connsiteY57" fmla="*/ 1643743 h 2318657"/>
              <a:gd name="connsiteX58" fmla="*/ 1665514 w 1807029"/>
              <a:gd name="connsiteY58" fmla="*/ 1600200 h 2318657"/>
              <a:gd name="connsiteX59" fmla="*/ 1632857 w 1807029"/>
              <a:gd name="connsiteY59" fmla="*/ 1556657 h 2318657"/>
              <a:gd name="connsiteX60" fmla="*/ 1611086 w 1807029"/>
              <a:gd name="connsiteY60" fmla="*/ 1513114 h 2318657"/>
              <a:gd name="connsiteX61" fmla="*/ 1600200 w 1807029"/>
              <a:gd name="connsiteY61" fmla="*/ 1480457 h 2318657"/>
              <a:gd name="connsiteX62" fmla="*/ 1578429 w 1807029"/>
              <a:gd name="connsiteY62" fmla="*/ 1393371 h 2318657"/>
              <a:gd name="connsiteX63" fmla="*/ 1556657 w 1807029"/>
              <a:gd name="connsiteY63" fmla="*/ 1360714 h 2318657"/>
              <a:gd name="connsiteX64" fmla="*/ 1524000 w 1807029"/>
              <a:gd name="connsiteY64" fmla="*/ 1273628 h 2318657"/>
              <a:gd name="connsiteX65" fmla="*/ 1458686 w 1807029"/>
              <a:gd name="connsiteY65" fmla="*/ 1175657 h 2318657"/>
              <a:gd name="connsiteX66" fmla="*/ 1447800 w 1807029"/>
              <a:gd name="connsiteY66" fmla="*/ 1143000 h 2318657"/>
              <a:gd name="connsiteX67" fmla="*/ 1426029 w 1807029"/>
              <a:gd name="connsiteY67" fmla="*/ 1110343 h 2318657"/>
              <a:gd name="connsiteX68" fmla="*/ 1382486 w 1807029"/>
              <a:gd name="connsiteY68" fmla="*/ 1001486 h 2318657"/>
              <a:gd name="connsiteX69" fmla="*/ 1349829 w 1807029"/>
              <a:gd name="connsiteY69" fmla="*/ 925286 h 2318657"/>
              <a:gd name="connsiteX70" fmla="*/ 1284514 w 1807029"/>
              <a:gd name="connsiteY70" fmla="*/ 827314 h 2318657"/>
              <a:gd name="connsiteX71" fmla="*/ 1262743 w 1807029"/>
              <a:gd name="connsiteY71" fmla="*/ 794657 h 2318657"/>
              <a:gd name="connsiteX72" fmla="*/ 1240971 w 1807029"/>
              <a:gd name="connsiteY72" fmla="*/ 772886 h 2318657"/>
              <a:gd name="connsiteX73" fmla="*/ 1219200 w 1807029"/>
              <a:gd name="connsiteY73" fmla="*/ 740228 h 2318657"/>
              <a:gd name="connsiteX74" fmla="*/ 1132114 w 1807029"/>
              <a:gd name="connsiteY74" fmla="*/ 642257 h 2318657"/>
              <a:gd name="connsiteX75" fmla="*/ 1110343 w 1807029"/>
              <a:gd name="connsiteY75" fmla="*/ 609600 h 2318657"/>
              <a:gd name="connsiteX76" fmla="*/ 1066800 w 1807029"/>
              <a:gd name="connsiteY76" fmla="*/ 511628 h 2318657"/>
              <a:gd name="connsiteX77" fmla="*/ 979714 w 1807029"/>
              <a:gd name="connsiteY77" fmla="*/ 413657 h 2318657"/>
              <a:gd name="connsiteX78" fmla="*/ 947057 w 1807029"/>
              <a:gd name="connsiteY78" fmla="*/ 359228 h 2318657"/>
              <a:gd name="connsiteX79" fmla="*/ 925286 w 1807029"/>
              <a:gd name="connsiteY79" fmla="*/ 326571 h 2318657"/>
              <a:gd name="connsiteX80" fmla="*/ 892629 w 1807029"/>
              <a:gd name="connsiteY80" fmla="*/ 315686 h 2318657"/>
              <a:gd name="connsiteX81" fmla="*/ 870857 w 1807029"/>
              <a:gd name="connsiteY81" fmla="*/ 293914 h 2318657"/>
              <a:gd name="connsiteX82" fmla="*/ 849086 w 1807029"/>
              <a:gd name="connsiteY82" fmla="*/ 261257 h 2318657"/>
              <a:gd name="connsiteX83" fmla="*/ 794657 w 1807029"/>
              <a:gd name="connsiteY83" fmla="*/ 217714 h 2318657"/>
              <a:gd name="connsiteX84" fmla="*/ 707571 w 1807029"/>
              <a:gd name="connsiteY84" fmla="*/ 108857 h 2318657"/>
              <a:gd name="connsiteX85" fmla="*/ 674914 w 1807029"/>
              <a:gd name="connsiteY85" fmla="*/ 97971 h 2318657"/>
              <a:gd name="connsiteX86" fmla="*/ 631371 w 1807029"/>
              <a:gd name="connsiteY86" fmla="*/ 54428 h 2318657"/>
              <a:gd name="connsiteX87" fmla="*/ 609600 w 1807029"/>
              <a:gd name="connsiteY87" fmla="*/ 21771 h 2318657"/>
              <a:gd name="connsiteX88" fmla="*/ 555171 w 1807029"/>
              <a:gd name="connsiteY88" fmla="*/ 10886 h 2318657"/>
              <a:gd name="connsiteX89" fmla="*/ 478971 w 1807029"/>
              <a:gd name="connsiteY89" fmla="*/ 0 h 2318657"/>
              <a:gd name="connsiteX90" fmla="*/ 446314 w 1807029"/>
              <a:gd name="connsiteY90" fmla="*/ 21771 h 231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807029" h="2318657">
                <a:moveTo>
                  <a:pt x="446314" y="21771"/>
                </a:moveTo>
                <a:cubicBezTo>
                  <a:pt x="434606" y="24113"/>
                  <a:pt x="375966" y="33501"/>
                  <a:pt x="359229" y="43543"/>
                </a:cubicBezTo>
                <a:cubicBezTo>
                  <a:pt x="350428" y="48823"/>
                  <a:pt x="345668" y="59156"/>
                  <a:pt x="337457" y="65314"/>
                </a:cubicBezTo>
                <a:cubicBezTo>
                  <a:pt x="316524" y="81013"/>
                  <a:pt x="290645" y="90355"/>
                  <a:pt x="272143" y="108857"/>
                </a:cubicBezTo>
                <a:cubicBezTo>
                  <a:pt x="208463" y="172537"/>
                  <a:pt x="239063" y="149054"/>
                  <a:pt x="185057" y="185057"/>
                </a:cubicBezTo>
                <a:cubicBezTo>
                  <a:pt x="181428" y="195943"/>
                  <a:pt x="180075" y="207875"/>
                  <a:pt x="174171" y="217714"/>
                </a:cubicBezTo>
                <a:cubicBezTo>
                  <a:pt x="168891" y="226515"/>
                  <a:pt x="158811" y="231472"/>
                  <a:pt x="152400" y="239486"/>
                </a:cubicBezTo>
                <a:cubicBezTo>
                  <a:pt x="97482" y="308135"/>
                  <a:pt x="161417" y="241356"/>
                  <a:pt x="108857" y="293914"/>
                </a:cubicBezTo>
                <a:cubicBezTo>
                  <a:pt x="105228" y="304800"/>
                  <a:pt x="103103" y="316308"/>
                  <a:pt x="97971" y="326571"/>
                </a:cubicBezTo>
                <a:cubicBezTo>
                  <a:pt x="92120" y="338273"/>
                  <a:pt x="80337" y="346816"/>
                  <a:pt x="76200" y="359228"/>
                </a:cubicBezTo>
                <a:cubicBezTo>
                  <a:pt x="69220" y="380167"/>
                  <a:pt x="69643" y="402900"/>
                  <a:pt x="65314" y="424543"/>
                </a:cubicBezTo>
                <a:cubicBezTo>
                  <a:pt x="62380" y="439213"/>
                  <a:pt x="57674" y="453481"/>
                  <a:pt x="54429" y="468086"/>
                </a:cubicBezTo>
                <a:cubicBezTo>
                  <a:pt x="50415" y="486147"/>
                  <a:pt x="47172" y="504371"/>
                  <a:pt x="43543" y="522514"/>
                </a:cubicBezTo>
                <a:cubicBezTo>
                  <a:pt x="39914" y="638628"/>
                  <a:pt x="42045" y="755066"/>
                  <a:pt x="32657" y="870857"/>
                </a:cubicBezTo>
                <a:cubicBezTo>
                  <a:pt x="31078" y="890334"/>
                  <a:pt x="15280" y="906246"/>
                  <a:pt x="10886" y="925286"/>
                </a:cubicBezTo>
                <a:cubicBezTo>
                  <a:pt x="4308" y="953791"/>
                  <a:pt x="3629" y="983343"/>
                  <a:pt x="0" y="1012371"/>
                </a:cubicBezTo>
                <a:cubicBezTo>
                  <a:pt x="3629" y="1081314"/>
                  <a:pt x="4905" y="1150421"/>
                  <a:pt x="10886" y="1219200"/>
                </a:cubicBezTo>
                <a:cubicBezTo>
                  <a:pt x="12182" y="1234105"/>
                  <a:pt x="15878" y="1248992"/>
                  <a:pt x="21771" y="1262743"/>
                </a:cubicBezTo>
                <a:cubicBezTo>
                  <a:pt x="26925" y="1274768"/>
                  <a:pt x="36286" y="1284514"/>
                  <a:pt x="43543" y="1295400"/>
                </a:cubicBezTo>
                <a:cubicBezTo>
                  <a:pt x="47172" y="1309914"/>
                  <a:pt x="51495" y="1324272"/>
                  <a:pt x="54429" y="1338943"/>
                </a:cubicBezTo>
                <a:cubicBezTo>
                  <a:pt x="64137" y="1387484"/>
                  <a:pt x="64522" y="1411974"/>
                  <a:pt x="76200" y="1458686"/>
                </a:cubicBezTo>
                <a:cubicBezTo>
                  <a:pt x="78983" y="1469818"/>
                  <a:pt x="83457" y="1480457"/>
                  <a:pt x="87086" y="1491343"/>
                </a:cubicBezTo>
                <a:cubicBezTo>
                  <a:pt x="90714" y="1513114"/>
                  <a:pt x="88100" y="1536916"/>
                  <a:pt x="97971" y="1556657"/>
                </a:cubicBezTo>
                <a:cubicBezTo>
                  <a:pt x="103822" y="1568359"/>
                  <a:pt x="123695" y="1567334"/>
                  <a:pt x="130629" y="1578428"/>
                </a:cubicBezTo>
                <a:cubicBezTo>
                  <a:pt x="142792" y="1597889"/>
                  <a:pt x="138630" y="1625384"/>
                  <a:pt x="152400" y="1643743"/>
                </a:cubicBezTo>
                <a:cubicBezTo>
                  <a:pt x="163286" y="1658257"/>
                  <a:pt x="173442" y="1673348"/>
                  <a:pt x="185057" y="1687286"/>
                </a:cubicBezTo>
                <a:cubicBezTo>
                  <a:pt x="191627" y="1695170"/>
                  <a:pt x="200671" y="1700846"/>
                  <a:pt x="206829" y="1709057"/>
                </a:cubicBezTo>
                <a:cubicBezTo>
                  <a:pt x="284954" y="1813223"/>
                  <a:pt x="216546" y="1740547"/>
                  <a:pt x="283029" y="1807028"/>
                </a:cubicBezTo>
                <a:cubicBezTo>
                  <a:pt x="290286" y="1821542"/>
                  <a:pt x="294412" y="1838105"/>
                  <a:pt x="304800" y="1850571"/>
                </a:cubicBezTo>
                <a:cubicBezTo>
                  <a:pt x="315792" y="1863761"/>
                  <a:pt x="369374" y="1888301"/>
                  <a:pt x="381000" y="1894114"/>
                </a:cubicBezTo>
                <a:cubicBezTo>
                  <a:pt x="448008" y="1994627"/>
                  <a:pt x="362498" y="1870987"/>
                  <a:pt x="424543" y="1948543"/>
                </a:cubicBezTo>
                <a:cubicBezTo>
                  <a:pt x="432716" y="1958759"/>
                  <a:pt x="436098" y="1973027"/>
                  <a:pt x="446314" y="1981200"/>
                </a:cubicBezTo>
                <a:cubicBezTo>
                  <a:pt x="455274" y="1988368"/>
                  <a:pt x="468085" y="1988457"/>
                  <a:pt x="478971" y="1992086"/>
                </a:cubicBezTo>
                <a:cubicBezTo>
                  <a:pt x="489857" y="2002972"/>
                  <a:pt x="498820" y="2016204"/>
                  <a:pt x="511629" y="2024743"/>
                </a:cubicBezTo>
                <a:cubicBezTo>
                  <a:pt x="521176" y="2031108"/>
                  <a:pt x="534023" y="2030496"/>
                  <a:pt x="544286" y="2035628"/>
                </a:cubicBezTo>
                <a:cubicBezTo>
                  <a:pt x="555988" y="2041479"/>
                  <a:pt x="565584" y="2050909"/>
                  <a:pt x="576943" y="2057400"/>
                </a:cubicBezTo>
                <a:cubicBezTo>
                  <a:pt x="591032" y="2065451"/>
                  <a:pt x="605972" y="2071914"/>
                  <a:pt x="620486" y="2079171"/>
                </a:cubicBezTo>
                <a:cubicBezTo>
                  <a:pt x="692044" y="2150732"/>
                  <a:pt x="557479" y="2022653"/>
                  <a:pt x="707571" y="2122714"/>
                </a:cubicBezTo>
                <a:cubicBezTo>
                  <a:pt x="744331" y="2147220"/>
                  <a:pt x="746238" y="2151731"/>
                  <a:pt x="794657" y="2166257"/>
                </a:cubicBezTo>
                <a:cubicBezTo>
                  <a:pt x="812379" y="2171574"/>
                  <a:pt x="831236" y="2172275"/>
                  <a:pt x="849086" y="2177143"/>
                </a:cubicBezTo>
                <a:cubicBezTo>
                  <a:pt x="871226" y="2183181"/>
                  <a:pt x="893874" y="2188651"/>
                  <a:pt x="914400" y="2198914"/>
                </a:cubicBezTo>
                <a:cubicBezTo>
                  <a:pt x="928914" y="2206171"/>
                  <a:pt x="942200" y="2216750"/>
                  <a:pt x="957943" y="2220686"/>
                </a:cubicBezTo>
                <a:cubicBezTo>
                  <a:pt x="1056674" y="2245369"/>
                  <a:pt x="1085031" y="2238239"/>
                  <a:pt x="1175657" y="2253343"/>
                </a:cubicBezTo>
                <a:cubicBezTo>
                  <a:pt x="1238331" y="2263789"/>
                  <a:pt x="1205082" y="2265435"/>
                  <a:pt x="1273629" y="2286000"/>
                </a:cubicBezTo>
                <a:cubicBezTo>
                  <a:pt x="1291351" y="2291317"/>
                  <a:pt x="1310107" y="2292399"/>
                  <a:pt x="1328057" y="2296886"/>
                </a:cubicBezTo>
                <a:cubicBezTo>
                  <a:pt x="1339189" y="2299669"/>
                  <a:pt x="1349582" y="2304988"/>
                  <a:pt x="1360714" y="2307771"/>
                </a:cubicBezTo>
                <a:cubicBezTo>
                  <a:pt x="1378664" y="2312258"/>
                  <a:pt x="1397000" y="2315028"/>
                  <a:pt x="1415143" y="2318657"/>
                </a:cubicBezTo>
                <a:cubicBezTo>
                  <a:pt x="1458686" y="2315028"/>
                  <a:pt x="1502826" y="2315823"/>
                  <a:pt x="1545771" y="2307771"/>
                </a:cubicBezTo>
                <a:cubicBezTo>
                  <a:pt x="1558265" y="2305428"/>
                  <a:pt x="1610279" y="2274621"/>
                  <a:pt x="1621971" y="2264228"/>
                </a:cubicBezTo>
                <a:cubicBezTo>
                  <a:pt x="1644983" y="2243773"/>
                  <a:pt x="1659747" y="2212683"/>
                  <a:pt x="1687286" y="2198914"/>
                </a:cubicBezTo>
                <a:lnTo>
                  <a:pt x="1730829" y="2177143"/>
                </a:lnTo>
                <a:cubicBezTo>
                  <a:pt x="1756617" y="2151353"/>
                  <a:pt x="1783835" y="2126981"/>
                  <a:pt x="1796143" y="2090057"/>
                </a:cubicBezTo>
                <a:lnTo>
                  <a:pt x="1807029" y="2057400"/>
                </a:lnTo>
                <a:cubicBezTo>
                  <a:pt x="1799772" y="2021114"/>
                  <a:pt x="1796139" y="1983911"/>
                  <a:pt x="1785257" y="1948543"/>
                </a:cubicBezTo>
                <a:cubicBezTo>
                  <a:pt x="1781409" y="1936039"/>
                  <a:pt x="1767623" y="1928298"/>
                  <a:pt x="1763486" y="1915886"/>
                </a:cubicBezTo>
                <a:cubicBezTo>
                  <a:pt x="1756506" y="1894947"/>
                  <a:pt x="1759580" y="1871510"/>
                  <a:pt x="1752600" y="1850571"/>
                </a:cubicBezTo>
                <a:cubicBezTo>
                  <a:pt x="1709938" y="1722584"/>
                  <a:pt x="1747707" y="1905562"/>
                  <a:pt x="1719943" y="1785257"/>
                </a:cubicBezTo>
                <a:cubicBezTo>
                  <a:pt x="1689878" y="1654981"/>
                  <a:pt x="1720722" y="1710227"/>
                  <a:pt x="1676400" y="1643743"/>
                </a:cubicBezTo>
                <a:cubicBezTo>
                  <a:pt x="1672771" y="1629229"/>
                  <a:pt x="1672205" y="1613582"/>
                  <a:pt x="1665514" y="1600200"/>
                </a:cubicBezTo>
                <a:cubicBezTo>
                  <a:pt x="1657400" y="1583973"/>
                  <a:pt x="1642473" y="1572042"/>
                  <a:pt x="1632857" y="1556657"/>
                </a:cubicBezTo>
                <a:cubicBezTo>
                  <a:pt x="1624257" y="1542896"/>
                  <a:pt x="1617478" y="1528029"/>
                  <a:pt x="1611086" y="1513114"/>
                </a:cubicBezTo>
                <a:cubicBezTo>
                  <a:pt x="1606566" y="1502567"/>
                  <a:pt x="1603219" y="1491527"/>
                  <a:pt x="1600200" y="1480457"/>
                </a:cubicBezTo>
                <a:cubicBezTo>
                  <a:pt x="1592327" y="1451589"/>
                  <a:pt x="1595027" y="1418267"/>
                  <a:pt x="1578429" y="1393371"/>
                </a:cubicBezTo>
                <a:lnTo>
                  <a:pt x="1556657" y="1360714"/>
                </a:lnTo>
                <a:cubicBezTo>
                  <a:pt x="1545979" y="1318003"/>
                  <a:pt x="1547967" y="1312575"/>
                  <a:pt x="1524000" y="1273628"/>
                </a:cubicBezTo>
                <a:cubicBezTo>
                  <a:pt x="1503430" y="1240201"/>
                  <a:pt x="1471098" y="1212892"/>
                  <a:pt x="1458686" y="1175657"/>
                </a:cubicBezTo>
                <a:cubicBezTo>
                  <a:pt x="1455057" y="1164771"/>
                  <a:pt x="1452932" y="1153263"/>
                  <a:pt x="1447800" y="1143000"/>
                </a:cubicBezTo>
                <a:cubicBezTo>
                  <a:pt x="1441949" y="1131298"/>
                  <a:pt x="1431511" y="1122222"/>
                  <a:pt x="1426029" y="1110343"/>
                </a:cubicBezTo>
                <a:cubicBezTo>
                  <a:pt x="1409652" y="1074859"/>
                  <a:pt x="1394844" y="1038561"/>
                  <a:pt x="1382486" y="1001486"/>
                </a:cubicBezTo>
                <a:cubicBezTo>
                  <a:pt x="1371224" y="967701"/>
                  <a:pt x="1370006" y="958915"/>
                  <a:pt x="1349829" y="925286"/>
                </a:cubicBezTo>
                <a:cubicBezTo>
                  <a:pt x="1349807" y="925249"/>
                  <a:pt x="1295412" y="843660"/>
                  <a:pt x="1284514" y="827314"/>
                </a:cubicBezTo>
                <a:cubicBezTo>
                  <a:pt x="1277257" y="816428"/>
                  <a:pt x="1271994" y="803908"/>
                  <a:pt x="1262743" y="794657"/>
                </a:cubicBezTo>
                <a:cubicBezTo>
                  <a:pt x="1255486" y="787400"/>
                  <a:pt x="1247382" y="780900"/>
                  <a:pt x="1240971" y="772886"/>
                </a:cubicBezTo>
                <a:cubicBezTo>
                  <a:pt x="1232798" y="762670"/>
                  <a:pt x="1227815" y="750074"/>
                  <a:pt x="1219200" y="740228"/>
                </a:cubicBezTo>
                <a:cubicBezTo>
                  <a:pt x="1132191" y="640788"/>
                  <a:pt x="1194132" y="729083"/>
                  <a:pt x="1132114" y="642257"/>
                </a:cubicBezTo>
                <a:cubicBezTo>
                  <a:pt x="1124510" y="631611"/>
                  <a:pt x="1115656" y="621555"/>
                  <a:pt x="1110343" y="609600"/>
                </a:cubicBezTo>
                <a:cubicBezTo>
                  <a:pt x="1087338" y="557838"/>
                  <a:pt x="1099645" y="548579"/>
                  <a:pt x="1066800" y="511628"/>
                </a:cubicBezTo>
                <a:cubicBezTo>
                  <a:pt x="967373" y="399771"/>
                  <a:pt x="1029130" y="487778"/>
                  <a:pt x="979714" y="413657"/>
                </a:cubicBezTo>
                <a:cubicBezTo>
                  <a:pt x="960811" y="356944"/>
                  <a:pt x="981212" y="401922"/>
                  <a:pt x="947057" y="359228"/>
                </a:cubicBezTo>
                <a:cubicBezTo>
                  <a:pt x="938884" y="349012"/>
                  <a:pt x="935502" y="334744"/>
                  <a:pt x="925286" y="326571"/>
                </a:cubicBezTo>
                <a:cubicBezTo>
                  <a:pt x="916326" y="319403"/>
                  <a:pt x="903515" y="319314"/>
                  <a:pt x="892629" y="315686"/>
                </a:cubicBezTo>
                <a:cubicBezTo>
                  <a:pt x="885372" y="308429"/>
                  <a:pt x="877268" y="301928"/>
                  <a:pt x="870857" y="293914"/>
                </a:cubicBezTo>
                <a:cubicBezTo>
                  <a:pt x="862684" y="283698"/>
                  <a:pt x="858337" y="270508"/>
                  <a:pt x="849086" y="261257"/>
                </a:cubicBezTo>
                <a:cubicBezTo>
                  <a:pt x="806235" y="218406"/>
                  <a:pt x="826977" y="260808"/>
                  <a:pt x="794657" y="217714"/>
                </a:cubicBezTo>
                <a:cubicBezTo>
                  <a:pt x="783301" y="202573"/>
                  <a:pt x="735434" y="118145"/>
                  <a:pt x="707571" y="108857"/>
                </a:cubicBezTo>
                <a:lnTo>
                  <a:pt x="674914" y="97971"/>
                </a:lnTo>
                <a:cubicBezTo>
                  <a:pt x="651165" y="26720"/>
                  <a:pt x="684150" y="96651"/>
                  <a:pt x="631371" y="54428"/>
                </a:cubicBezTo>
                <a:cubicBezTo>
                  <a:pt x="621155" y="46255"/>
                  <a:pt x="620959" y="28262"/>
                  <a:pt x="609600" y="21771"/>
                </a:cubicBezTo>
                <a:cubicBezTo>
                  <a:pt x="593535" y="12591"/>
                  <a:pt x="573422" y="13928"/>
                  <a:pt x="555171" y="10886"/>
                </a:cubicBezTo>
                <a:cubicBezTo>
                  <a:pt x="529862" y="6668"/>
                  <a:pt x="504371" y="3629"/>
                  <a:pt x="478971" y="0"/>
                </a:cubicBezTo>
                <a:lnTo>
                  <a:pt x="446314" y="21771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368549" y="1209476"/>
            <a:ext cx="65903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Run the decision algorithm in a bottom-up manner </a:t>
            </a:r>
          </a:p>
          <a:p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685800" y="1932465"/>
            <a:ext cx="1230086" cy="2377148"/>
          </a:xfrm>
          <a:custGeom>
            <a:avLst/>
            <a:gdLst>
              <a:gd name="connsiteX0" fmla="*/ 0 w 1230086"/>
              <a:gd name="connsiteY0" fmla="*/ 0 h 2111829"/>
              <a:gd name="connsiteX1" fmla="*/ 10886 w 1230086"/>
              <a:gd name="connsiteY1" fmla="*/ 391886 h 2111829"/>
              <a:gd name="connsiteX2" fmla="*/ 21771 w 1230086"/>
              <a:gd name="connsiteY2" fmla="*/ 522515 h 2111829"/>
              <a:gd name="connsiteX3" fmla="*/ 43543 w 1230086"/>
              <a:gd name="connsiteY3" fmla="*/ 903515 h 2111829"/>
              <a:gd name="connsiteX4" fmla="*/ 76200 w 1230086"/>
              <a:gd name="connsiteY4" fmla="*/ 968829 h 2111829"/>
              <a:gd name="connsiteX5" fmla="*/ 97971 w 1230086"/>
              <a:gd name="connsiteY5" fmla="*/ 1055915 h 2111829"/>
              <a:gd name="connsiteX6" fmla="*/ 108857 w 1230086"/>
              <a:gd name="connsiteY6" fmla="*/ 1099457 h 2111829"/>
              <a:gd name="connsiteX7" fmla="*/ 119743 w 1230086"/>
              <a:gd name="connsiteY7" fmla="*/ 1143000 h 2111829"/>
              <a:gd name="connsiteX8" fmla="*/ 141514 w 1230086"/>
              <a:gd name="connsiteY8" fmla="*/ 1208315 h 2111829"/>
              <a:gd name="connsiteX9" fmla="*/ 163286 w 1230086"/>
              <a:gd name="connsiteY9" fmla="*/ 1415143 h 2111829"/>
              <a:gd name="connsiteX10" fmla="*/ 174171 w 1230086"/>
              <a:gd name="connsiteY10" fmla="*/ 1447800 h 2111829"/>
              <a:gd name="connsiteX11" fmla="*/ 185057 w 1230086"/>
              <a:gd name="connsiteY11" fmla="*/ 1491343 h 2111829"/>
              <a:gd name="connsiteX12" fmla="*/ 217714 w 1230086"/>
              <a:gd name="connsiteY12" fmla="*/ 1545772 h 2111829"/>
              <a:gd name="connsiteX13" fmla="*/ 239486 w 1230086"/>
              <a:gd name="connsiteY13" fmla="*/ 1600200 h 2111829"/>
              <a:gd name="connsiteX14" fmla="*/ 272143 w 1230086"/>
              <a:gd name="connsiteY14" fmla="*/ 1676400 h 2111829"/>
              <a:gd name="connsiteX15" fmla="*/ 293914 w 1230086"/>
              <a:gd name="connsiteY15" fmla="*/ 1698172 h 2111829"/>
              <a:gd name="connsiteX16" fmla="*/ 326571 w 1230086"/>
              <a:gd name="connsiteY16" fmla="*/ 1785257 h 2111829"/>
              <a:gd name="connsiteX17" fmla="*/ 337457 w 1230086"/>
              <a:gd name="connsiteY17" fmla="*/ 1817915 h 2111829"/>
              <a:gd name="connsiteX18" fmla="*/ 370114 w 1230086"/>
              <a:gd name="connsiteY18" fmla="*/ 1839686 h 2111829"/>
              <a:gd name="connsiteX19" fmla="*/ 402771 w 1230086"/>
              <a:gd name="connsiteY19" fmla="*/ 1883229 h 2111829"/>
              <a:gd name="connsiteX20" fmla="*/ 424543 w 1230086"/>
              <a:gd name="connsiteY20" fmla="*/ 1915886 h 2111829"/>
              <a:gd name="connsiteX21" fmla="*/ 457200 w 1230086"/>
              <a:gd name="connsiteY21" fmla="*/ 1937657 h 2111829"/>
              <a:gd name="connsiteX22" fmla="*/ 511629 w 1230086"/>
              <a:gd name="connsiteY22" fmla="*/ 1992086 h 2111829"/>
              <a:gd name="connsiteX23" fmla="*/ 544286 w 1230086"/>
              <a:gd name="connsiteY23" fmla="*/ 2024743 h 2111829"/>
              <a:gd name="connsiteX24" fmla="*/ 566057 w 1230086"/>
              <a:gd name="connsiteY24" fmla="*/ 2046515 h 2111829"/>
              <a:gd name="connsiteX25" fmla="*/ 598714 w 1230086"/>
              <a:gd name="connsiteY25" fmla="*/ 2068286 h 2111829"/>
              <a:gd name="connsiteX26" fmla="*/ 620486 w 1230086"/>
              <a:gd name="connsiteY26" fmla="*/ 2090057 h 2111829"/>
              <a:gd name="connsiteX27" fmla="*/ 685800 w 1230086"/>
              <a:gd name="connsiteY27" fmla="*/ 2111829 h 2111829"/>
              <a:gd name="connsiteX28" fmla="*/ 816429 w 1230086"/>
              <a:gd name="connsiteY28" fmla="*/ 2100943 h 2111829"/>
              <a:gd name="connsiteX29" fmla="*/ 914400 w 1230086"/>
              <a:gd name="connsiteY29" fmla="*/ 2024743 h 2111829"/>
              <a:gd name="connsiteX30" fmla="*/ 947057 w 1230086"/>
              <a:gd name="connsiteY30" fmla="*/ 2002972 h 2111829"/>
              <a:gd name="connsiteX31" fmla="*/ 1012371 w 1230086"/>
              <a:gd name="connsiteY31" fmla="*/ 1937657 h 2111829"/>
              <a:gd name="connsiteX32" fmla="*/ 1055914 w 1230086"/>
              <a:gd name="connsiteY32" fmla="*/ 1872343 h 2111829"/>
              <a:gd name="connsiteX33" fmla="*/ 1099457 w 1230086"/>
              <a:gd name="connsiteY33" fmla="*/ 1785257 h 2111829"/>
              <a:gd name="connsiteX34" fmla="*/ 1132114 w 1230086"/>
              <a:gd name="connsiteY34" fmla="*/ 1687286 h 2111829"/>
              <a:gd name="connsiteX35" fmla="*/ 1143000 w 1230086"/>
              <a:gd name="connsiteY35" fmla="*/ 1654629 h 2111829"/>
              <a:gd name="connsiteX36" fmla="*/ 1164771 w 1230086"/>
              <a:gd name="connsiteY36" fmla="*/ 1621972 h 2111829"/>
              <a:gd name="connsiteX37" fmla="*/ 1175657 w 1230086"/>
              <a:gd name="connsiteY37" fmla="*/ 1567543 h 2111829"/>
              <a:gd name="connsiteX38" fmla="*/ 1186543 w 1230086"/>
              <a:gd name="connsiteY38" fmla="*/ 1524000 h 2111829"/>
              <a:gd name="connsiteX39" fmla="*/ 1208314 w 1230086"/>
              <a:gd name="connsiteY39" fmla="*/ 1338943 h 2111829"/>
              <a:gd name="connsiteX40" fmla="*/ 1230086 w 1230086"/>
              <a:gd name="connsiteY40" fmla="*/ 1132115 h 2111829"/>
              <a:gd name="connsiteX41" fmla="*/ 1219200 w 1230086"/>
              <a:gd name="connsiteY41" fmla="*/ 544286 h 2111829"/>
              <a:gd name="connsiteX42" fmla="*/ 1208314 w 1230086"/>
              <a:gd name="connsiteY42" fmla="*/ 435429 h 2111829"/>
              <a:gd name="connsiteX43" fmla="*/ 1197429 w 1230086"/>
              <a:gd name="connsiteY43" fmla="*/ 304800 h 2111829"/>
              <a:gd name="connsiteX44" fmla="*/ 1175657 w 1230086"/>
              <a:gd name="connsiteY44" fmla="*/ 195943 h 2111829"/>
              <a:gd name="connsiteX45" fmla="*/ 1175657 w 1230086"/>
              <a:gd name="connsiteY45" fmla="*/ 97972 h 2111829"/>
              <a:gd name="connsiteX0" fmla="*/ 0 w 1230086"/>
              <a:gd name="connsiteY0" fmla="*/ 0 h 2111829"/>
              <a:gd name="connsiteX1" fmla="*/ 10886 w 1230086"/>
              <a:gd name="connsiteY1" fmla="*/ 391886 h 2111829"/>
              <a:gd name="connsiteX2" fmla="*/ 21771 w 1230086"/>
              <a:gd name="connsiteY2" fmla="*/ 522515 h 2111829"/>
              <a:gd name="connsiteX3" fmla="*/ 43543 w 1230086"/>
              <a:gd name="connsiteY3" fmla="*/ 903515 h 2111829"/>
              <a:gd name="connsiteX4" fmla="*/ 76200 w 1230086"/>
              <a:gd name="connsiteY4" fmla="*/ 968829 h 2111829"/>
              <a:gd name="connsiteX5" fmla="*/ 97971 w 1230086"/>
              <a:gd name="connsiteY5" fmla="*/ 1055915 h 2111829"/>
              <a:gd name="connsiteX6" fmla="*/ 108857 w 1230086"/>
              <a:gd name="connsiteY6" fmla="*/ 1099457 h 2111829"/>
              <a:gd name="connsiteX7" fmla="*/ 119743 w 1230086"/>
              <a:gd name="connsiteY7" fmla="*/ 1143000 h 2111829"/>
              <a:gd name="connsiteX8" fmla="*/ 141514 w 1230086"/>
              <a:gd name="connsiteY8" fmla="*/ 1208315 h 2111829"/>
              <a:gd name="connsiteX9" fmla="*/ 163286 w 1230086"/>
              <a:gd name="connsiteY9" fmla="*/ 1415143 h 2111829"/>
              <a:gd name="connsiteX10" fmla="*/ 174171 w 1230086"/>
              <a:gd name="connsiteY10" fmla="*/ 1447800 h 2111829"/>
              <a:gd name="connsiteX11" fmla="*/ 185057 w 1230086"/>
              <a:gd name="connsiteY11" fmla="*/ 1491343 h 2111829"/>
              <a:gd name="connsiteX12" fmla="*/ 217714 w 1230086"/>
              <a:gd name="connsiteY12" fmla="*/ 1545772 h 2111829"/>
              <a:gd name="connsiteX13" fmla="*/ 239486 w 1230086"/>
              <a:gd name="connsiteY13" fmla="*/ 1600200 h 2111829"/>
              <a:gd name="connsiteX14" fmla="*/ 272143 w 1230086"/>
              <a:gd name="connsiteY14" fmla="*/ 1676400 h 2111829"/>
              <a:gd name="connsiteX15" fmla="*/ 293914 w 1230086"/>
              <a:gd name="connsiteY15" fmla="*/ 1698172 h 2111829"/>
              <a:gd name="connsiteX16" fmla="*/ 326571 w 1230086"/>
              <a:gd name="connsiteY16" fmla="*/ 1785257 h 2111829"/>
              <a:gd name="connsiteX17" fmla="*/ 337457 w 1230086"/>
              <a:gd name="connsiteY17" fmla="*/ 1817915 h 2111829"/>
              <a:gd name="connsiteX18" fmla="*/ 370114 w 1230086"/>
              <a:gd name="connsiteY18" fmla="*/ 1839686 h 2111829"/>
              <a:gd name="connsiteX19" fmla="*/ 402771 w 1230086"/>
              <a:gd name="connsiteY19" fmla="*/ 1883229 h 2111829"/>
              <a:gd name="connsiteX20" fmla="*/ 424543 w 1230086"/>
              <a:gd name="connsiteY20" fmla="*/ 1915886 h 2111829"/>
              <a:gd name="connsiteX21" fmla="*/ 457200 w 1230086"/>
              <a:gd name="connsiteY21" fmla="*/ 1937657 h 2111829"/>
              <a:gd name="connsiteX22" fmla="*/ 511629 w 1230086"/>
              <a:gd name="connsiteY22" fmla="*/ 1992086 h 2111829"/>
              <a:gd name="connsiteX23" fmla="*/ 544286 w 1230086"/>
              <a:gd name="connsiteY23" fmla="*/ 2024743 h 2111829"/>
              <a:gd name="connsiteX24" fmla="*/ 566057 w 1230086"/>
              <a:gd name="connsiteY24" fmla="*/ 2046515 h 2111829"/>
              <a:gd name="connsiteX25" fmla="*/ 598714 w 1230086"/>
              <a:gd name="connsiteY25" fmla="*/ 2068286 h 2111829"/>
              <a:gd name="connsiteX26" fmla="*/ 620486 w 1230086"/>
              <a:gd name="connsiteY26" fmla="*/ 2090057 h 2111829"/>
              <a:gd name="connsiteX27" fmla="*/ 685800 w 1230086"/>
              <a:gd name="connsiteY27" fmla="*/ 2111829 h 2111829"/>
              <a:gd name="connsiteX28" fmla="*/ 816429 w 1230086"/>
              <a:gd name="connsiteY28" fmla="*/ 2100943 h 2111829"/>
              <a:gd name="connsiteX29" fmla="*/ 914400 w 1230086"/>
              <a:gd name="connsiteY29" fmla="*/ 2024743 h 2111829"/>
              <a:gd name="connsiteX30" fmla="*/ 947057 w 1230086"/>
              <a:gd name="connsiteY30" fmla="*/ 2002972 h 2111829"/>
              <a:gd name="connsiteX31" fmla="*/ 1012371 w 1230086"/>
              <a:gd name="connsiteY31" fmla="*/ 1937657 h 2111829"/>
              <a:gd name="connsiteX32" fmla="*/ 1055914 w 1230086"/>
              <a:gd name="connsiteY32" fmla="*/ 1872343 h 2111829"/>
              <a:gd name="connsiteX33" fmla="*/ 1099457 w 1230086"/>
              <a:gd name="connsiteY33" fmla="*/ 1785257 h 2111829"/>
              <a:gd name="connsiteX34" fmla="*/ 1132114 w 1230086"/>
              <a:gd name="connsiteY34" fmla="*/ 1687286 h 2111829"/>
              <a:gd name="connsiteX35" fmla="*/ 1143000 w 1230086"/>
              <a:gd name="connsiteY35" fmla="*/ 1654629 h 2111829"/>
              <a:gd name="connsiteX36" fmla="*/ 1164771 w 1230086"/>
              <a:gd name="connsiteY36" fmla="*/ 1621972 h 2111829"/>
              <a:gd name="connsiteX37" fmla="*/ 1175657 w 1230086"/>
              <a:gd name="connsiteY37" fmla="*/ 1567543 h 2111829"/>
              <a:gd name="connsiteX38" fmla="*/ 1186543 w 1230086"/>
              <a:gd name="connsiteY38" fmla="*/ 1524000 h 2111829"/>
              <a:gd name="connsiteX39" fmla="*/ 1208314 w 1230086"/>
              <a:gd name="connsiteY39" fmla="*/ 1338943 h 2111829"/>
              <a:gd name="connsiteX40" fmla="*/ 1230086 w 1230086"/>
              <a:gd name="connsiteY40" fmla="*/ 1132115 h 2111829"/>
              <a:gd name="connsiteX41" fmla="*/ 1219200 w 1230086"/>
              <a:gd name="connsiteY41" fmla="*/ 544286 h 2111829"/>
              <a:gd name="connsiteX42" fmla="*/ 1208314 w 1230086"/>
              <a:gd name="connsiteY42" fmla="*/ 435429 h 2111829"/>
              <a:gd name="connsiteX43" fmla="*/ 1197429 w 1230086"/>
              <a:gd name="connsiteY43" fmla="*/ 304800 h 2111829"/>
              <a:gd name="connsiteX44" fmla="*/ 1195251 w 1230086"/>
              <a:gd name="connsiteY44" fmla="*/ 310285 h 2111829"/>
              <a:gd name="connsiteX45" fmla="*/ 1175657 w 1230086"/>
              <a:gd name="connsiteY45" fmla="*/ 195943 h 2111829"/>
              <a:gd name="connsiteX46" fmla="*/ 1175657 w 1230086"/>
              <a:gd name="connsiteY46" fmla="*/ 97972 h 2111829"/>
              <a:gd name="connsiteX0" fmla="*/ 0 w 1230086"/>
              <a:gd name="connsiteY0" fmla="*/ 0 h 2111829"/>
              <a:gd name="connsiteX1" fmla="*/ 10886 w 1230086"/>
              <a:gd name="connsiteY1" fmla="*/ 391886 h 2111829"/>
              <a:gd name="connsiteX2" fmla="*/ 21771 w 1230086"/>
              <a:gd name="connsiteY2" fmla="*/ 522515 h 2111829"/>
              <a:gd name="connsiteX3" fmla="*/ 43543 w 1230086"/>
              <a:gd name="connsiteY3" fmla="*/ 903515 h 2111829"/>
              <a:gd name="connsiteX4" fmla="*/ 76200 w 1230086"/>
              <a:gd name="connsiteY4" fmla="*/ 968829 h 2111829"/>
              <a:gd name="connsiteX5" fmla="*/ 97971 w 1230086"/>
              <a:gd name="connsiteY5" fmla="*/ 1055915 h 2111829"/>
              <a:gd name="connsiteX6" fmla="*/ 108857 w 1230086"/>
              <a:gd name="connsiteY6" fmla="*/ 1099457 h 2111829"/>
              <a:gd name="connsiteX7" fmla="*/ 119743 w 1230086"/>
              <a:gd name="connsiteY7" fmla="*/ 1143000 h 2111829"/>
              <a:gd name="connsiteX8" fmla="*/ 141514 w 1230086"/>
              <a:gd name="connsiteY8" fmla="*/ 1208315 h 2111829"/>
              <a:gd name="connsiteX9" fmla="*/ 163286 w 1230086"/>
              <a:gd name="connsiteY9" fmla="*/ 1415143 h 2111829"/>
              <a:gd name="connsiteX10" fmla="*/ 174171 w 1230086"/>
              <a:gd name="connsiteY10" fmla="*/ 1447800 h 2111829"/>
              <a:gd name="connsiteX11" fmla="*/ 185057 w 1230086"/>
              <a:gd name="connsiteY11" fmla="*/ 1491343 h 2111829"/>
              <a:gd name="connsiteX12" fmla="*/ 217714 w 1230086"/>
              <a:gd name="connsiteY12" fmla="*/ 1545772 h 2111829"/>
              <a:gd name="connsiteX13" fmla="*/ 239486 w 1230086"/>
              <a:gd name="connsiteY13" fmla="*/ 1600200 h 2111829"/>
              <a:gd name="connsiteX14" fmla="*/ 272143 w 1230086"/>
              <a:gd name="connsiteY14" fmla="*/ 1676400 h 2111829"/>
              <a:gd name="connsiteX15" fmla="*/ 293914 w 1230086"/>
              <a:gd name="connsiteY15" fmla="*/ 1698172 h 2111829"/>
              <a:gd name="connsiteX16" fmla="*/ 326571 w 1230086"/>
              <a:gd name="connsiteY16" fmla="*/ 1785257 h 2111829"/>
              <a:gd name="connsiteX17" fmla="*/ 337457 w 1230086"/>
              <a:gd name="connsiteY17" fmla="*/ 1817915 h 2111829"/>
              <a:gd name="connsiteX18" fmla="*/ 370114 w 1230086"/>
              <a:gd name="connsiteY18" fmla="*/ 1839686 h 2111829"/>
              <a:gd name="connsiteX19" fmla="*/ 402771 w 1230086"/>
              <a:gd name="connsiteY19" fmla="*/ 1883229 h 2111829"/>
              <a:gd name="connsiteX20" fmla="*/ 424543 w 1230086"/>
              <a:gd name="connsiteY20" fmla="*/ 1915886 h 2111829"/>
              <a:gd name="connsiteX21" fmla="*/ 457200 w 1230086"/>
              <a:gd name="connsiteY21" fmla="*/ 1937657 h 2111829"/>
              <a:gd name="connsiteX22" fmla="*/ 511629 w 1230086"/>
              <a:gd name="connsiteY22" fmla="*/ 1992086 h 2111829"/>
              <a:gd name="connsiteX23" fmla="*/ 544286 w 1230086"/>
              <a:gd name="connsiteY23" fmla="*/ 2024743 h 2111829"/>
              <a:gd name="connsiteX24" fmla="*/ 566057 w 1230086"/>
              <a:gd name="connsiteY24" fmla="*/ 2046515 h 2111829"/>
              <a:gd name="connsiteX25" fmla="*/ 598714 w 1230086"/>
              <a:gd name="connsiteY25" fmla="*/ 2068286 h 2111829"/>
              <a:gd name="connsiteX26" fmla="*/ 620486 w 1230086"/>
              <a:gd name="connsiteY26" fmla="*/ 2090057 h 2111829"/>
              <a:gd name="connsiteX27" fmla="*/ 685800 w 1230086"/>
              <a:gd name="connsiteY27" fmla="*/ 2111829 h 2111829"/>
              <a:gd name="connsiteX28" fmla="*/ 816429 w 1230086"/>
              <a:gd name="connsiteY28" fmla="*/ 2100943 h 2111829"/>
              <a:gd name="connsiteX29" fmla="*/ 914400 w 1230086"/>
              <a:gd name="connsiteY29" fmla="*/ 2024743 h 2111829"/>
              <a:gd name="connsiteX30" fmla="*/ 947057 w 1230086"/>
              <a:gd name="connsiteY30" fmla="*/ 2002972 h 2111829"/>
              <a:gd name="connsiteX31" fmla="*/ 1012371 w 1230086"/>
              <a:gd name="connsiteY31" fmla="*/ 1937657 h 2111829"/>
              <a:gd name="connsiteX32" fmla="*/ 1055914 w 1230086"/>
              <a:gd name="connsiteY32" fmla="*/ 1872343 h 2111829"/>
              <a:gd name="connsiteX33" fmla="*/ 1099457 w 1230086"/>
              <a:gd name="connsiteY33" fmla="*/ 1785257 h 2111829"/>
              <a:gd name="connsiteX34" fmla="*/ 1132114 w 1230086"/>
              <a:gd name="connsiteY34" fmla="*/ 1687286 h 2111829"/>
              <a:gd name="connsiteX35" fmla="*/ 1143000 w 1230086"/>
              <a:gd name="connsiteY35" fmla="*/ 1654629 h 2111829"/>
              <a:gd name="connsiteX36" fmla="*/ 1164771 w 1230086"/>
              <a:gd name="connsiteY36" fmla="*/ 1621972 h 2111829"/>
              <a:gd name="connsiteX37" fmla="*/ 1175657 w 1230086"/>
              <a:gd name="connsiteY37" fmla="*/ 1567543 h 2111829"/>
              <a:gd name="connsiteX38" fmla="*/ 1186543 w 1230086"/>
              <a:gd name="connsiteY38" fmla="*/ 1524000 h 2111829"/>
              <a:gd name="connsiteX39" fmla="*/ 1208314 w 1230086"/>
              <a:gd name="connsiteY39" fmla="*/ 1338943 h 2111829"/>
              <a:gd name="connsiteX40" fmla="*/ 1230086 w 1230086"/>
              <a:gd name="connsiteY40" fmla="*/ 1132115 h 2111829"/>
              <a:gd name="connsiteX41" fmla="*/ 1219200 w 1230086"/>
              <a:gd name="connsiteY41" fmla="*/ 544286 h 2111829"/>
              <a:gd name="connsiteX42" fmla="*/ 1208314 w 1230086"/>
              <a:gd name="connsiteY42" fmla="*/ 435429 h 2111829"/>
              <a:gd name="connsiteX43" fmla="*/ 1197429 w 1230086"/>
              <a:gd name="connsiteY43" fmla="*/ 304800 h 2111829"/>
              <a:gd name="connsiteX44" fmla="*/ 1195251 w 1230086"/>
              <a:gd name="connsiteY44" fmla="*/ 310285 h 2111829"/>
              <a:gd name="connsiteX45" fmla="*/ 1175657 w 1230086"/>
              <a:gd name="connsiteY45" fmla="*/ 195943 h 2111829"/>
              <a:gd name="connsiteX46" fmla="*/ 1175657 w 1230086"/>
              <a:gd name="connsiteY46" fmla="*/ 97972 h 2111829"/>
              <a:gd name="connsiteX47" fmla="*/ 0 w 1230086"/>
              <a:gd name="connsiteY47" fmla="*/ 0 h 2111829"/>
              <a:gd name="connsiteX0" fmla="*/ 0 w 1230086"/>
              <a:gd name="connsiteY0" fmla="*/ 0 h 2111829"/>
              <a:gd name="connsiteX1" fmla="*/ 10886 w 1230086"/>
              <a:gd name="connsiteY1" fmla="*/ 391886 h 2111829"/>
              <a:gd name="connsiteX2" fmla="*/ 21771 w 1230086"/>
              <a:gd name="connsiteY2" fmla="*/ 522515 h 2111829"/>
              <a:gd name="connsiteX3" fmla="*/ 43543 w 1230086"/>
              <a:gd name="connsiteY3" fmla="*/ 903515 h 2111829"/>
              <a:gd name="connsiteX4" fmla="*/ 76200 w 1230086"/>
              <a:gd name="connsiteY4" fmla="*/ 968829 h 2111829"/>
              <a:gd name="connsiteX5" fmla="*/ 97971 w 1230086"/>
              <a:gd name="connsiteY5" fmla="*/ 1055915 h 2111829"/>
              <a:gd name="connsiteX6" fmla="*/ 108857 w 1230086"/>
              <a:gd name="connsiteY6" fmla="*/ 1099457 h 2111829"/>
              <a:gd name="connsiteX7" fmla="*/ 119743 w 1230086"/>
              <a:gd name="connsiteY7" fmla="*/ 1143000 h 2111829"/>
              <a:gd name="connsiteX8" fmla="*/ 141514 w 1230086"/>
              <a:gd name="connsiteY8" fmla="*/ 1208315 h 2111829"/>
              <a:gd name="connsiteX9" fmla="*/ 163286 w 1230086"/>
              <a:gd name="connsiteY9" fmla="*/ 1415143 h 2111829"/>
              <a:gd name="connsiteX10" fmla="*/ 174171 w 1230086"/>
              <a:gd name="connsiteY10" fmla="*/ 1447800 h 2111829"/>
              <a:gd name="connsiteX11" fmla="*/ 185057 w 1230086"/>
              <a:gd name="connsiteY11" fmla="*/ 1491343 h 2111829"/>
              <a:gd name="connsiteX12" fmla="*/ 217714 w 1230086"/>
              <a:gd name="connsiteY12" fmla="*/ 1545772 h 2111829"/>
              <a:gd name="connsiteX13" fmla="*/ 239486 w 1230086"/>
              <a:gd name="connsiteY13" fmla="*/ 1600200 h 2111829"/>
              <a:gd name="connsiteX14" fmla="*/ 272143 w 1230086"/>
              <a:gd name="connsiteY14" fmla="*/ 1676400 h 2111829"/>
              <a:gd name="connsiteX15" fmla="*/ 293914 w 1230086"/>
              <a:gd name="connsiteY15" fmla="*/ 1698172 h 2111829"/>
              <a:gd name="connsiteX16" fmla="*/ 326571 w 1230086"/>
              <a:gd name="connsiteY16" fmla="*/ 1785257 h 2111829"/>
              <a:gd name="connsiteX17" fmla="*/ 337457 w 1230086"/>
              <a:gd name="connsiteY17" fmla="*/ 1817915 h 2111829"/>
              <a:gd name="connsiteX18" fmla="*/ 370114 w 1230086"/>
              <a:gd name="connsiteY18" fmla="*/ 1839686 h 2111829"/>
              <a:gd name="connsiteX19" fmla="*/ 402771 w 1230086"/>
              <a:gd name="connsiteY19" fmla="*/ 1883229 h 2111829"/>
              <a:gd name="connsiteX20" fmla="*/ 424543 w 1230086"/>
              <a:gd name="connsiteY20" fmla="*/ 1915886 h 2111829"/>
              <a:gd name="connsiteX21" fmla="*/ 457200 w 1230086"/>
              <a:gd name="connsiteY21" fmla="*/ 1937657 h 2111829"/>
              <a:gd name="connsiteX22" fmla="*/ 511629 w 1230086"/>
              <a:gd name="connsiteY22" fmla="*/ 1992086 h 2111829"/>
              <a:gd name="connsiteX23" fmla="*/ 544286 w 1230086"/>
              <a:gd name="connsiteY23" fmla="*/ 2024743 h 2111829"/>
              <a:gd name="connsiteX24" fmla="*/ 566057 w 1230086"/>
              <a:gd name="connsiteY24" fmla="*/ 2046515 h 2111829"/>
              <a:gd name="connsiteX25" fmla="*/ 598714 w 1230086"/>
              <a:gd name="connsiteY25" fmla="*/ 2068286 h 2111829"/>
              <a:gd name="connsiteX26" fmla="*/ 620486 w 1230086"/>
              <a:gd name="connsiteY26" fmla="*/ 2090057 h 2111829"/>
              <a:gd name="connsiteX27" fmla="*/ 685800 w 1230086"/>
              <a:gd name="connsiteY27" fmla="*/ 2111829 h 2111829"/>
              <a:gd name="connsiteX28" fmla="*/ 816429 w 1230086"/>
              <a:gd name="connsiteY28" fmla="*/ 2100943 h 2111829"/>
              <a:gd name="connsiteX29" fmla="*/ 914400 w 1230086"/>
              <a:gd name="connsiteY29" fmla="*/ 2024743 h 2111829"/>
              <a:gd name="connsiteX30" fmla="*/ 947057 w 1230086"/>
              <a:gd name="connsiteY30" fmla="*/ 2002972 h 2111829"/>
              <a:gd name="connsiteX31" fmla="*/ 1012371 w 1230086"/>
              <a:gd name="connsiteY31" fmla="*/ 1937657 h 2111829"/>
              <a:gd name="connsiteX32" fmla="*/ 1055914 w 1230086"/>
              <a:gd name="connsiteY32" fmla="*/ 1872343 h 2111829"/>
              <a:gd name="connsiteX33" fmla="*/ 1099457 w 1230086"/>
              <a:gd name="connsiteY33" fmla="*/ 1785257 h 2111829"/>
              <a:gd name="connsiteX34" fmla="*/ 1132114 w 1230086"/>
              <a:gd name="connsiteY34" fmla="*/ 1687286 h 2111829"/>
              <a:gd name="connsiteX35" fmla="*/ 1143000 w 1230086"/>
              <a:gd name="connsiteY35" fmla="*/ 1654629 h 2111829"/>
              <a:gd name="connsiteX36" fmla="*/ 1164771 w 1230086"/>
              <a:gd name="connsiteY36" fmla="*/ 1621972 h 2111829"/>
              <a:gd name="connsiteX37" fmla="*/ 1175657 w 1230086"/>
              <a:gd name="connsiteY37" fmla="*/ 1567543 h 2111829"/>
              <a:gd name="connsiteX38" fmla="*/ 1186543 w 1230086"/>
              <a:gd name="connsiteY38" fmla="*/ 1524000 h 2111829"/>
              <a:gd name="connsiteX39" fmla="*/ 1208314 w 1230086"/>
              <a:gd name="connsiteY39" fmla="*/ 1338943 h 2111829"/>
              <a:gd name="connsiteX40" fmla="*/ 1230086 w 1230086"/>
              <a:gd name="connsiteY40" fmla="*/ 1132115 h 2111829"/>
              <a:gd name="connsiteX41" fmla="*/ 1219200 w 1230086"/>
              <a:gd name="connsiteY41" fmla="*/ 544286 h 2111829"/>
              <a:gd name="connsiteX42" fmla="*/ 1208314 w 1230086"/>
              <a:gd name="connsiteY42" fmla="*/ 435429 h 2111829"/>
              <a:gd name="connsiteX43" fmla="*/ 1197429 w 1230086"/>
              <a:gd name="connsiteY43" fmla="*/ 304800 h 2111829"/>
              <a:gd name="connsiteX44" fmla="*/ 1195251 w 1230086"/>
              <a:gd name="connsiteY44" fmla="*/ 310285 h 2111829"/>
              <a:gd name="connsiteX45" fmla="*/ 1175657 w 1230086"/>
              <a:gd name="connsiteY45" fmla="*/ 195943 h 2111829"/>
              <a:gd name="connsiteX46" fmla="*/ 1175657 w 1230086"/>
              <a:gd name="connsiteY46" fmla="*/ 97972 h 2111829"/>
              <a:gd name="connsiteX47" fmla="*/ 0 w 1230086"/>
              <a:gd name="connsiteY47" fmla="*/ 0 h 2111829"/>
              <a:gd name="connsiteX0" fmla="*/ 0 w 1230086"/>
              <a:gd name="connsiteY0" fmla="*/ 15488 h 2127317"/>
              <a:gd name="connsiteX1" fmla="*/ 10886 w 1230086"/>
              <a:gd name="connsiteY1" fmla="*/ 407374 h 2127317"/>
              <a:gd name="connsiteX2" fmla="*/ 21771 w 1230086"/>
              <a:gd name="connsiteY2" fmla="*/ 538003 h 2127317"/>
              <a:gd name="connsiteX3" fmla="*/ 43543 w 1230086"/>
              <a:gd name="connsiteY3" fmla="*/ 919003 h 2127317"/>
              <a:gd name="connsiteX4" fmla="*/ 76200 w 1230086"/>
              <a:gd name="connsiteY4" fmla="*/ 984317 h 2127317"/>
              <a:gd name="connsiteX5" fmla="*/ 97971 w 1230086"/>
              <a:gd name="connsiteY5" fmla="*/ 1071403 h 2127317"/>
              <a:gd name="connsiteX6" fmla="*/ 108857 w 1230086"/>
              <a:gd name="connsiteY6" fmla="*/ 1114945 h 2127317"/>
              <a:gd name="connsiteX7" fmla="*/ 119743 w 1230086"/>
              <a:gd name="connsiteY7" fmla="*/ 1158488 h 2127317"/>
              <a:gd name="connsiteX8" fmla="*/ 141514 w 1230086"/>
              <a:gd name="connsiteY8" fmla="*/ 1223803 h 2127317"/>
              <a:gd name="connsiteX9" fmla="*/ 163286 w 1230086"/>
              <a:gd name="connsiteY9" fmla="*/ 1430631 h 2127317"/>
              <a:gd name="connsiteX10" fmla="*/ 174171 w 1230086"/>
              <a:gd name="connsiteY10" fmla="*/ 1463288 h 2127317"/>
              <a:gd name="connsiteX11" fmla="*/ 185057 w 1230086"/>
              <a:gd name="connsiteY11" fmla="*/ 1506831 h 2127317"/>
              <a:gd name="connsiteX12" fmla="*/ 217714 w 1230086"/>
              <a:gd name="connsiteY12" fmla="*/ 1561260 h 2127317"/>
              <a:gd name="connsiteX13" fmla="*/ 239486 w 1230086"/>
              <a:gd name="connsiteY13" fmla="*/ 1615688 h 2127317"/>
              <a:gd name="connsiteX14" fmla="*/ 272143 w 1230086"/>
              <a:gd name="connsiteY14" fmla="*/ 1691888 h 2127317"/>
              <a:gd name="connsiteX15" fmla="*/ 293914 w 1230086"/>
              <a:gd name="connsiteY15" fmla="*/ 1713660 h 2127317"/>
              <a:gd name="connsiteX16" fmla="*/ 326571 w 1230086"/>
              <a:gd name="connsiteY16" fmla="*/ 1800745 h 2127317"/>
              <a:gd name="connsiteX17" fmla="*/ 337457 w 1230086"/>
              <a:gd name="connsiteY17" fmla="*/ 1833403 h 2127317"/>
              <a:gd name="connsiteX18" fmla="*/ 370114 w 1230086"/>
              <a:gd name="connsiteY18" fmla="*/ 1855174 h 2127317"/>
              <a:gd name="connsiteX19" fmla="*/ 402771 w 1230086"/>
              <a:gd name="connsiteY19" fmla="*/ 1898717 h 2127317"/>
              <a:gd name="connsiteX20" fmla="*/ 424543 w 1230086"/>
              <a:gd name="connsiteY20" fmla="*/ 1931374 h 2127317"/>
              <a:gd name="connsiteX21" fmla="*/ 457200 w 1230086"/>
              <a:gd name="connsiteY21" fmla="*/ 1953145 h 2127317"/>
              <a:gd name="connsiteX22" fmla="*/ 511629 w 1230086"/>
              <a:gd name="connsiteY22" fmla="*/ 2007574 h 2127317"/>
              <a:gd name="connsiteX23" fmla="*/ 544286 w 1230086"/>
              <a:gd name="connsiteY23" fmla="*/ 2040231 h 2127317"/>
              <a:gd name="connsiteX24" fmla="*/ 566057 w 1230086"/>
              <a:gd name="connsiteY24" fmla="*/ 2062003 h 2127317"/>
              <a:gd name="connsiteX25" fmla="*/ 598714 w 1230086"/>
              <a:gd name="connsiteY25" fmla="*/ 2083774 h 2127317"/>
              <a:gd name="connsiteX26" fmla="*/ 620486 w 1230086"/>
              <a:gd name="connsiteY26" fmla="*/ 2105545 h 2127317"/>
              <a:gd name="connsiteX27" fmla="*/ 685800 w 1230086"/>
              <a:gd name="connsiteY27" fmla="*/ 2127317 h 2127317"/>
              <a:gd name="connsiteX28" fmla="*/ 816429 w 1230086"/>
              <a:gd name="connsiteY28" fmla="*/ 2116431 h 2127317"/>
              <a:gd name="connsiteX29" fmla="*/ 914400 w 1230086"/>
              <a:gd name="connsiteY29" fmla="*/ 2040231 h 2127317"/>
              <a:gd name="connsiteX30" fmla="*/ 947057 w 1230086"/>
              <a:gd name="connsiteY30" fmla="*/ 2018460 h 2127317"/>
              <a:gd name="connsiteX31" fmla="*/ 1012371 w 1230086"/>
              <a:gd name="connsiteY31" fmla="*/ 1953145 h 2127317"/>
              <a:gd name="connsiteX32" fmla="*/ 1055914 w 1230086"/>
              <a:gd name="connsiteY32" fmla="*/ 1887831 h 2127317"/>
              <a:gd name="connsiteX33" fmla="*/ 1099457 w 1230086"/>
              <a:gd name="connsiteY33" fmla="*/ 1800745 h 2127317"/>
              <a:gd name="connsiteX34" fmla="*/ 1132114 w 1230086"/>
              <a:gd name="connsiteY34" fmla="*/ 1702774 h 2127317"/>
              <a:gd name="connsiteX35" fmla="*/ 1143000 w 1230086"/>
              <a:gd name="connsiteY35" fmla="*/ 1670117 h 2127317"/>
              <a:gd name="connsiteX36" fmla="*/ 1164771 w 1230086"/>
              <a:gd name="connsiteY36" fmla="*/ 1637460 h 2127317"/>
              <a:gd name="connsiteX37" fmla="*/ 1175657 w 1230086"/>
              <a:gd name="connsiteY37" fmla="*/ 1583031 h 2127317"/>
              <a:gd name="connsiteX38" fmla="*/ 1186543 w 1230086"/>
              <a:gd name="connsiteY38" fmla="*/ 1539488 h 2127317"/>
              <a:gd name="connsiteX39" fmla="*/ 1208314 w 1230086"/>
              <a:gd name="connsiteY39" fmla="*/ 1354431 h 2127317"/>
              <a:gd name="connsiteX40" fmla="*/ 1230086 w 1230086"/>
              <a:gd name="connsiteY40" fmla="*/ 1147603 h 2127317"/>
              <a:gd name="connsiteX41" fmla="*/ 1219200 w 1230086"/>
              <a:gd name="connsiteY41" fmla="*/ 559774 h 2127317"/>
              <a:gd name="connsiteX42" fmla="*/ 1208314 w 1230086"/>
              <a:gd name="connsiteY42" fmla="*/ 450917 h 2127317"/>
              <a:gd name="connsiteX43" fmla="*/ 1197429 w 1230086"/>
              <a:gd name="connsiteY43" fmla="*/ 320288 h 2127317"/>
              <a:gd name="connsiteX44" fmla="*/ 1195251 w 1230086"/>
              <a:gd name="connsiteY44" fmla="*/ 325773 h 2127317"/>
              <a:gd name="connsiteX45" fmla="*/ 1175657 w 1230086"/>
              <a:gd name="connsiteY45" fmla="*/ 211431 h 2127317"/>
              <a:gd name="connsiteX46" fmla="*/ 1175657 w 1230086"/>
              <a:gd name="connsiteY46" fmla="*/ 113460 h 2127317"/>
              <a:gd name="connsiteX47" fmla="*/ 925286 w 1230086"/>
              <a:gd name="connsiteY47" fmla="*/ 81933 h 2127317"/>
              <a:gd name="connsiteX48" fmla="*/ 0 w 1230086"/>
              <a:gd name="connsiteY48" fmla="*/ 15488 h 2127317"/>
              <a:gd name="connsiteX0" fmla="*/ 0 w 1230086"/>
              <a:gd name="connsiteY0" fmla="*/ 265319 h 2377148"/>
              <a:gd name="connsiteX1" fmla="*/ 10886 w 1230086"/>
              <a:gd name="connsiteY1" fmla="*/ 657205 h 2377148"/>
              <a:gd name="connsiteX2" fmla="*/ 21771 w 1230086"/>
              <a:gd name="connsiteY2" fmla="*/ 787834 h 2377148"/>
              <a:gd name="connsiteX3" fmla="*/ 43543 w 1230086"/>
              <a:gd name="connsiteY3" fmla="*/ 1168834 h 2377148"/>
              <a:gd name="connsiteX4" fmla="*/ 76200 w 1230086"/>
              <a:gd name="connsiteY4" fmla="*/ 1234148 h 2377148"/>
              <a:gd name="connsiteX5" fmla="*/ 97971 w 1230086"/>
              <a:gd name="connsiteY5" fmla="*/ 1321234 h 2377148"/>
              <a:gd name="connsiteX6" fmla="*/ 108857 w 1230086"/>
              <a:gd name="connsiteY6" fmla="*/ 1364776 h 2377148"/>
              <a:gd name="connsiteX7" fmla="*/ 119743 w 1230086"/>
              <a:gd name="connsiteY7" fmla="*/ 1408319 h 2377148"/>
              <a:gd name="connsiteX8" fmla="*/ 141514 w 1230086"/>
              <a:gd name="connsiteY8" fmla="*/ 1473634 h 2377148"/>
              <a:gd name="connsiteX9" fmla="*/ 163286 w 1230086"/>
              <a:gd name="connsiteY9" fmla="*/ 1680462 h 2377148"/>
              <a:gd name="connsiteX10" fmla="*/ 174171 w 1230086"/>
              <a:gd name="connsiteY10" fmla="*/ 1713119 h 2377148"/>
              <a:gd name="connsiteX11" fmla="*/ 185057 w 1230086"/>
              <a:gd name="connsiteY11" fmla="*/ 1756662 h 2377148"/>
              <a:gd name="connsiteX12" fmla="*/ 217714 w 1230086"/>
              <a:gd name="connsiteY12" fmla="*/ 1811091 h 2377148"/>
              <a:gd name="connsiteX13" fmla="*/ 239486 w 1230086"/>
              <a:gd name="connsiteY13" fmla="*/ 1865519 h 2377148"/>
              <a:gd name="connsiteX14" fmla="*/ 272143 w 1230086"/>
              <a:gd name="connsiteY14" fmla="*/ 1941719 h 2377148"/>
              <a:gd name="connsiteX15" fmla="*/ 293914 w 1230086"/>
              <a:gd name="connsiteY15" fmla="*/ 1963491 h 2377148"/>
              <a:gd name="connsiteX16" fmla="*/ 326571 w 1230086"/>
              <a:gd name="connsiteY16" fmla="*/ 2050576 h 2377148"/>
              <a:gd name="connsiteX17" fmla="*/ 337457 w 1230086"/>
              <a:gd name="connsiteY17" fmla="*/ 2083234 h 2377148"/>
              <a:gd name="connsiteX18" fmla="*/ 370114 w 1230086"/>
              <a:gd name="connsiteY18" fmla="*/ 2105005 h 2377148"/>
              <a:gd name="connsiteX19" fmla="*/ 402771 w 1230086"/>
              <a:gd name="connsiteY19" fmla="*/ 2148548 h 2377148"/>
              <a:gd name="connsiteX20" fmla="*/ 424543 w 1230086"/>
              <a:gd name="connsiteY20" fmla="*/ 2181205 h 2377148"/>
              <a:gd name="connsiteX21" fmla="*/ 457200 w 1230086"/>
              <a:gd name="connsiteY21" fmla="*/ 2202976 h 2377148"/>
              <a:gd name="connsiteX22" fmla="*/ 511629 w 1230086"/>
              <a:gd name="connsiteY22" fmla="*/ 2257405 h 2377148"/>
              <a:gd name="connsiteX23" fmla="*/ 544286 w 1230086"/>
              <a:gd name="connsiteY23" fmla="*/ 2290062 h 2377148"/>
              <a:gd name="connsiteX24" fmla="*/ 566057 w 1230086"/>
              <a:gd name="connsiteY24" fmla="*/ 2311834 h 2377148"/>
              <a:gd name="connsiteX25" fmla="*/ 598714 w 1230086"/>
              <a:gd name="connsiteY25" fmla="*/ 2333605 h 2377148"/>
              <a:gd name="connsiteX26" fmla="*/ 620486 w 1230086"/>
              <a:gd name="connsiteY26" fmla="*/ 2355376 h 2377148"/>
              <a:gd name="connsiteX27" fmla="*/ 685800 w 1230086"/>
              <a:gd name="connsiteY27" fmla="*/ 2377148 h 2377148"/>
              <a:gd name="connsiteX28" fmla="*/ 816429 w 1230086"/>
              <a:gd name="connsiteY28" fmla="*/ 2366262 h 2377148"/>
              <a:gd name="connsiteX29" fmla="*/ 914400 w 1230086"/>
              <a:gd name="connsiteY29" fmla="*/ 2290062 h 2377148"/>
              <a:gd name="connsiteX30" fmla="*/ 947057 w 1230086"/>
              <a:gd name="connsiteY30" fmla="*/ 2268291 h 2377148"/>
              <a:gd name="connsiteX31" fmla="*/ 1012371 w 1230086"/>
              <a:gd name="connsiteY31" fmla="*/ 2202976 h 2377148"/>
              <a:gd name="connsiteX32" fmla="*/ 1055914 w 1230086"/>
              <a:gd name="connsiteY32" fmla="*/ 2137662 h 2377148"/>
              <a:gd name="connsiteX33" fmla="*/ 1099457 w 1230086"/>
              <a:gd name="connsiteY33" fmla="*/ 2050576 h 2377148"/>
              <a:gd name="connsiteX34" fmla="*/ 1132114 w 1230086"/>
              <a:gd name="connsiteY34" fmla="*/ 1952605 h 2377148"/>
              <a:gd name="connsiteX35" fmla="*/ 1143000 w 1230086"/>
              <a:gd name="connsiteY35" fmla="*/ 1919948 h 2377148"/>
              <a:gd name="connsiteX36" fmla="*/ 1164771 w 1230086"/>
              <a:gd name="connsiteY36" fmla="*/ 1887291 h 2377148"/>
              <a:gd name="connsiteX37" fmla="*/ 1175657 w 1230086"/>
              <a:gd name="connsiteY37" fmla="*/ 1832862 h 2377148"/>
              <a:gd name="connsiteX38" fmla="*/ 1186543 w 1230086"/>
              <a:gd name="connsiteY38" fmla="*/ 1789319 h 2377148"/>
              <a:gd name="connsiteX39" fmla="*/ 1208314 w 1230086"/>
              <a:gd name="connsiteY39" fmla="*/ 1604262 h 2377148"/>
              <a:gd name="connsiteX40" fmla="*/ 1230086 w 1230086"/>
              <a:gd name="connsiteY40" fmla="*/ 1397434 h 2377148"/>
              <a:gd name="connsiteX41" fmla="*/ 1219200 w 1230086"/>
              <a:gd name="connsiteY41" fmla="*/ 809605 h 2377148"/>
              <a:gd name="connsiteX42" fmla="*/ 1208314 w 1230086"/>
              <a:gd name="connsiteY42" fmla="*/ 700748 h 2377148"/>
              <a:gd name="connsiteX43" fmla="*/ 1197429 w 1230086"/>
              <a:gd name="connsiteY43" fmla="*/ 570119 h 2377148"/>
              <a:gd name="connsiteX44" fmla="*/ 1195251 w 1230086"/>
              <a:gd name="connsiteY44" fmla="*/ 575604 h 2377148"/>
              <a:gd name="connsiteX45" fmla="*/ 1175657 w 1230086"/>
              <a:gd name="connsiteY45" fmla="*/ 461262 h 2377148"/>
              <a:gd name="connsiteX46" fmla="*/ 1175657 w 1230086"/>
              <a:gd name="connsiteY46" fmla="*/ 363291 h 2377148"/>
              <a:gd name="connsiteX47" fmla="*/ 629194 w 1230086"/>
              <a:gd name="connsiteY47" fmla="*/ 839 h 2377148"/>
              <a:gd name="connsiteX48" fmla="*/ 0 w 1230086"/>
              <a:gd name="connsiteY48" fmla="*/ 265319 h 237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230086" h="2377148">
                <a:moveTo>
                  <a:pt x="0" y="265319"/>
                </a:moveTo>
                <a:cubicBezTo>
                  <a:pt x="3629" y="395948"/>
                  <a:pt x="5446" y="526639"/>
                  <a:pt x="10886" y="657205"/>
                </a:cubicBezTo>
                <a:cubicBezTo>
                  <a:pt x="12705" y="700861"/>
                  <a:pt x="18988" y="744229"/>
                  <a:pt x="21771" y="787834"/>
                </a:cubicBezTo>
                <a:cubicBezTo>
                  <a:pt x="29874" y="914783"/>
                  <a:pt x="-13346" y="1055056"/>
                  <a:pt x="43543" y="1168834"/>
                </a:cubicBezTo>
                <a:cubicBezTo>
                  <a:pt x="54429" y="1190605"/>
                  <a:pt x="68013" y="1211225"/>
                  <a:pt x="76200" y="1234148"/>
                </a:cubicBezTo>
                <a:cubicBezTo>
                  <a:pt x="86264" y="1262327"/>
                  <a:pt x="90714" y="1292205"/>
                  <a:pt x="97971" y="1321234"/>
                </a:cubicBezTo>
                <a:lnTo>
                  <a:pt x="108857" y="1364776"/>
                </a:lnTo>
                <a:cubicBezTo>
                  <a:pt x="112486" y="1379290"/>
                  <a:pt x="115012" y="1394126"/>
                  <a:pt x="119743" y="1408319"/>
                </a:cubicBezTo>
                <a:lnTo>
                  <a:pt x="141514" y="1473634"/>
                </a:lnTo>
                <a:cubicBezTo>
                  <a:pt x="146228" y="1530203"/>
                  <a:pt x="151096" y="1619511"/>
                  <a:pt x="163286" y="1680462"/>
                </a:cubicBezTo>
                <a:cubicBezTo>
                  <a:pt x="165536" y="1691714"/>
                  <a:pt x="171019" y="1702086"/>
                  <a:pt x="174171" y="1713119"/>
                </a:cubicBezTo>
                <a:cubicBezTo>
                  <a:pt x="178281" y="1727504"/>
                  <a:pt x="178981" y="1742990"/>
                  <a:pt x="185057" y="1756662"/>
                </a:cubicBezTo>
                <a:cubicBezTo>
                  <a:pt x="193650" y="1775997"/>
                  <a:pt x="208252" y="1792167"/>
                  <a:pt x="217714" y="1811091"/>
                </a:cubicBezTo>
                <a:cubicBezTo>
                  <a:pt x="226453" y="1828568"/>
                  <a:pt x="232625" y="1847223"/>
                  <a:pt x="239486" y="1865519"/>
                </a:cubicBezTo>
                <a:cubicBezTo>
                  <a:pt x="251929" y="1898700"/>
                  <a:pt x="250293" y="1908943"/>
                  <a:pt x="272143" y="1941719"/>
                </a:cubicBezTo>
                <a:cubicBezTo>
                  <a:pt x="277836" y="1950259"/>
                  <a:pt x="286657" y="1956234"/>
                  <a:pt x="293914" y="1963491"/>
                </a:cubicBezTo>
                <a:cubicBezTo>
                  <a:pt x="313984" y="2043771"/>
                  <a:pt x="292416" y="1970881"/>
                  <a:pt x="326571" y="2050576"/>
                </a:cubicBezTo>
                <a:cubicBezTo>
                  <a:pt x="331091" y="2061123"/>
                  <a:pt x="330289" y="2074274"/>
                  <a:pt x="337457" y="2083234"/>
                </a:cubicBezTo>
                <a:cubicBezTo>
                  <a:pt x="345630" y="2093450"/>
                  <a:pt x="359228" y="2097748"/>
                  <a:pt x="370114" y="2105005"/>
                </a:cubicBezTo>
                <a:cubicBezTo>
                  <a:pt x="381000" y="2119519"/>
                  <a:pt x="392226" y="2133785"/>
                  <a:pt x="402771" y="2148548"/>
                </a:cubicBezTo>
                <a:cubicBezTo>
                  <a:pt x="410375" y="2159194"/>
                  <a:pt x="415292" y="2171954"/>
                  <a:pt x="424543" y="2181205"/>
                </a:cubicBezTo>
                <a:cubicBezTo>
                  <a:pt x="433794" y="2190456"/>
                  <a:pt x="447354" y="2194361"/>
                  <a:pt x="457200" y="2202976"/>
                </a:cubicBezTo>
                <a:cubicBezTo>
                  <a:pt x="476510" y="2219872"/>
                  <a:pt x="493486" y="2239262"/>
                  <a:pt x="511629" y="2257405"/>
                </a:cubicBezTo>
                <a:lnTo>
                  <a:pt x="544286" y="2290062"/>
                </a:lnTo>
                <a:cubicBezTo>
                  <a:pt x="551543" y="2297319"/>
                  <a:pt x="557517" y="2306141"/>
                  <a:pt x="566057" y="2311834"/>
                </a:cubicBezTo>
                <a:cubicBezTo>
                  <a:pt x="576943" y="2319091"/>
                  <a:pt x="588498" y="2325432"/>
                  <a:pt x="598714" y="2333605"/>
                </a:cubicBezTo>
                <a:cubicBezTo>
                  <a:pt x="606728" y="2340016"/>
                  <a:pt x="611306" y="2350786"/>
                  <a:pt x="620486" y="2355376"/>
                </a:cubicBezTo>
                <a:cubicBezTo>
                  <a:pt x="641012" y="2365639"/>
                  <a:pt x="685800" y="2377148"/>
                  <a:pt x="685800" y="2377148"/>
                </a:cubicBezTo>
                <a:cubicBezTo>
                  <a:pt x="729343" y="2373519"/>
                  <a:pt x="774329" y="2377956"/>
                  <a:pt x="816429" y="2366262"/>
                </a:cubicBezTo>
                <a:cubicBezTo>
                  <a:pt x="865952" y="2352505"/>
                  <a:pt x="880068" y="2318672"/>
                  <a:pt x="914400" y="2290062"/>
                </a:cubicBezTo>
                <a:cubicBezTo>
                  <a:pt x="924451" y="2281687"/>
                  <a:pt x="937279" y="2276983"/>
                  <a:pt x="947057" y="2268291"/>
                </a:cubicBezTo>
                <a:cubicBezTo>
                  <a:pt x="970069" y="2247835"/>
                  <a:pt x="995292" y="2228594"/>
                  <a:pt x="1012371" y="2202976"/>
                </a:cubicBezTo>
                <a:lnTo>
                  <a:pt x="1055914" y="2137662"/>
                </a:lnTo>
                <a:cubicBezTo>
                  <a:pt x="1082644" y="2030743"/>
                  <a:pt x="1043946" y="2161598"/>
                  <a:pt x="1099457" y="2050576"/>
                </a:cubicBezTo>
                <a:cubicBezTo>
                  <a:pt x="1099465" y="2050559"/>
                  <a:pt x="1126668" y="1968943"/>
                  <a:pt x="1132114" y="1952605"/>
                </a:cubicBezTo>
                <a:cubicBezTo>
                  <a:pt x="1135743" y="1941719"/>
                  <a:pt x="1136635" y="1929495"/>
                  <a:pt x="1143000" y="1919948"/>
                </a:cubicBezTo>
                <a:lnTo>
                  <a:pt x="1164771" y="1887291"/>
                </a:lnTo>
                <a:cubicBezTo>
                  <a:pt x="1168400" y="1869148"/>
                  <a:pt x="1171643" y="1850924"/>
                  <a:pt x="1175657" y="1832862"/>
                </a:cubicBezTo>
                <a:cubicBezTo>
                  <a:pt x="1178903" y="1818257"/>
                  <a:pt x="1184083" y="1804076"/>
                  <a:pt x="1186543" y="1789319"/>
                </a:cubicBezTo>
                <a:cubicBezTo>
                  <a:pt x="1192832" y="1751588"/>
                  <a:pt x="1203940" y="1639254"/>
                  <a:pt x="1208314" y="1604262"/>
                </a:cubicBezTo>
                <a:cubicBezTo>
                  <a:pt x="1229648" y="1433587"/>
                  <a:pt x="1209800" y="1640856"/>
                  <a:pt x="1230086" y="1397434"/>
                </a:cubicBezTo>
                <a:cubicBezTo>
                  <a:pt x="1226457" y="1201491"/>
                  <a:pt x="1225321" y="1005486"/>
                  <a:pt x="1219200" y="809605"/>
                </a:cubicBezTo>
                <a:cubicBezTo>
                  <a:pt x="1218061" y="773156"/>
                  <a:pt x="1211615" y="737065"/>
                  <a:pt x="1208314" y="700748"/>
                </a:cubicBezTo>
                <a:cubicBezTo>
                  <a:pt x="1204358" y="657234"/>
                  <a:pt x="1202848" y="613476"/>
                  <a:pt x="1197429" y="570119"/>
                </a:cubicBezTo>
                <a:cubicBezTo>
                  <a:pt x="1195252" y="549262"/>
                  <a:pt x="1198880" y="593747"/>
                  <a:pt x="1195251" y="575604"/>
                </a:cubicBezTo>
                <a:cubicBezTo>
                  <a:pt x="1191622" y="557461"/>
                  <a:pt x="1178923" y="496648"/>
                  <a:pt x="1175657" y="461262"/>
                </a:cubicBezTo>
                <a:cubicBezTo>
                  <a:pt x="1173485" y="428677"/>
                  <a:pt x="1175657" y="395948"/>
                  <a:pt x="1175657" y="363291"/>
                </a:cubicBezTo>
                <a:cubicBezTo>
                  <a:pt x="1133929" y="341708"/>
                  <a:pt x="825137" y="17168"/>
                  <a:pt x="629194" y="839"/>
                </a:cubicBezTo>
                <a:cubicBezTo>
                  <a:pt x="433251" y="-15490"/>
                  <a:pt x="152400" y="211079"/>
                  <a:pt x="0" y="26531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Multiply 69"/>
          <p:cNvSpPr/>
          <p:nvPr/>
        </p:nvSpPr>
        <p:spPr>
          <a:xfrm>
            <a:off x="1616529" y="5422503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Multiply 69"/>
          <p:cNvSpPr/>
          <p:nvPr/>
        </p:nvSpPr>
        <p:spPr>
          <a:xfrm>
            <a:off x="1280350" y="2784797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1308462" y="1639010"/>
            <a:ext cx="536667" cy="83530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341971" y="2518432"/>
            <a:ext cx="945067" cy="57216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926080" y="2225662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Remove the last center, but keep a </a:t>
            </a:r>
            <a:r>
              <a:rPr lang="en-US" dirty="0" smtClean="0">
                <a:solidFill>
                  <a:srgbClr val="FF0000"/>
                </a:solidFill>
              </a:rPr>
              <a:t>dominating vertex </a:t>
            </a:r>
            <a:r>
              <a:rPr lang="en-US" dirty="0" smtClean="0"/>
              <a:t>v with an edge connecting v</a:t>
            </a:r>
            <a:r>
              <a:rPr lang="en-US" baseline="-25000" dirty="0" smtClean="0"/>
              <a:t>6</a:t>
            </a:r>
            <a:r>
              <a:rPr lang="en-US" dirty="0" smtClean="0"/>
              <a:t>, such that if a center in the path that can cover v also covers all other vertices (v</a:t>
            </a:r>
            <a:r>
              <a:rPr lang="en-US" baseline="-25000" dirty="0" smtClean="0"/>
              <a:t>4</a:t>
            </a:r>
            <a:r>
              <a:rPr lang="en-US" dirty="0" smtClean="0"/>
              <a:t> and v</a:t>
            </a:r>
            <a:r>
              <a:rPr lang="en-US" baseline="-25000" dirty="0" smtClean="0"/>
              <a:t>5</a:t>
            </a:r>
            <a:r>
              <a:rPr lang="en-US" dirty="0" smtClean="0"/>
              <a:t>)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939143" y="3521767"/>
            <a:ext cx="601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a typeface="Cambria Math"/>
                <a:cs typeface="Times New Roman" panose="02020603050405020304" pitchFamily="18" charset="0"/>
              </a:rPr>
              <a:t>The path </a:t>
            </a:r>
            <a:r>
              <a:rPr lang="en-US" sz="2400" dirty="0" smtClean="0"/>
              <a:t>is replaced </a:t>
            </a:r>
            <a:r>
              <a:rPr lang="en-US" sz="2400" dirty="0"/>
              <a:t>by </a:t>
            </a:r>
            <a:r>
              <a:rPr lang="en-US" sz="2400" dirty="0" smtClean="0"/>
              <a:t>a </a:t>
            </a:r>
            <a:r>
              <a:rPr lang="en-US" sz="3600" dirty="0" smtClean="0">
                <a:solidFill>
                  <a:srgbClr val="FF0000"/>
                </a:solidFill>
              </a:rPr>
              <a:t>twig</a:t>
            </a:r>
            <a:r>
              <a:rPr lang="en-US" sz="2400" dirty="0" smtClean="0"/>
              <a:t> which is an (artificial) edge from the top vertex to the dominating vertex v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 flipH="1">
                <a:off x="383305" y="4278004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3305" y="4278004"/>
                <a:ext cx="441909" cy="461665"/>
              </a:xfrm>
              <a:prstGeom prst="rect">
                <a:avLst/>
              </a:prstGeom>
              <a:blipFill rotWithShape="1">
                <a:blip r:embed="rId11"/>
                <a:stretch>
                  <a:fillRect r="-1389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Connector 81"/>
          <p:cNvCxnSpPr>
            <a:stCxn id="15" idx="5"/>
            <a:endCxn id="84" idx="6"/>
          </p:cNvCxnSpPr>
          <p:nvPr/>
        </p:nvCxnSpPr>
        <p:spPr>
          <a:xfrm flipH="1">
            <a:off x="914400" y="2521536"/>
            <a:ext cx="414446" cy="194920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4" name="Flowchart: Connector 83"/>
          <p:cNvSpPr/>
          <p:nvPr/>
        </p:nvSpPr>
        <p:spPr>
          <a:xfrm>
            <a:off x="838200" y="4432637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970929" y="2197784"/>
            <a:ext cx="1247452" cy="4472997"/>
          </a:xfrm>
          <a:custGeom>
            <a:avLst/>
            <a:gdLst>
              <a:gd name="connsiteX0" fmla="*/ 446314 w 1807029"/>
              <a:gd name="connsiteY0" fmla="*/ 21771 h 2318657"/>
              <a:gd name="connsiteX1" fmla="*/ 359229 w 1807029"/>
              <a:gd name="connsiteY1" fmla="*/ 43543 h 2318657"/>
              <a:gd name="connsiteX2" fmla="*/ 337457 w 1807029"/>
              <a:gd name="connsiteY2" fmla="*/ 65314 h 2318657"/>
              <a:gd name="connsiteX3" fmla="*/ 272143 w 1807029"/>
              <a:gd name="connsiteY3" fmla="*/ 108857 h 2318657"/>
              <a:gd name="connsiteX4" fmla="*/ 185057 w 1807029"/>
              <a:gd name="connsiteY4" fmla="*/ 185057 h 2318657"/>
              <a:gd name="connsiteX5" fmla="*/ 174171 w 1807029"/>
              <a:gd name="connsiteY5" fmla="*/ 217714 h 2318657"/>
              <a:gd name="connsiteX6" fmla="*/ 152400 w 1807029"/>
              <a:gd name="connsiteY6" fmla="*/ 239486 h 2318657"/>
              <a:gd name="connsiteX7" fmla="*/ 108857 w 1807029"/>
              <a:gd name="connsiteY7" fmla="*/ 293914 h 2318657"/>
              <a:gd name="connsiteX8" fmla="*/ 97971 w 1807029"/>
              <a:gd name="connsiteY8" fmla="*/ 326571 h 2318657"/>
              <a:gd name="connsiteX9" fmla="*/ 76200 w 1807029"/>
              <a:gd name="connsiteY9" fmla="*/ 359228 h 2318657"/>
              <a:gd name="connsiteX10" fmla="*/ 65314 w 1807029"/>
              <a:gd name="connsiteY10" fmla="*/ 424543 h 2318657"/>
              <a:gd name="connsiteX11" fmla="*/ 54429 w 1807029"/>
              <a:gd name="connsiteY11" fmla="*/ 468086 h 2318657"/>
              <a:gd name="connsiteX12" fmla="*/ 43543 w 1807029"/>
              <a:gd name="connsiteY12" fmla="*/ 522514 h 2318657"/>
              <a:gd name="connsiteX13" fmla="*/ 32657 w 1807029"/>
              <a:gd name="connsiteY13" fmla="*/ 870857 h 2318657"/>
              <a:gd name="connsiteX14" fmla="*/ 10886 w 1807029"/>
              <a:gd name="connsiteY14" fmla="*/ 925286 h 2318657"/>
              <a:gd name="connsiteX15" fmla="*/ 0 w 1807029"/>
              <a:gd name="connsiteY15" fmla="*/ 1012371 h 2318657"/>
              <a:gd name="connsiteX16" fmla="*/ 10886 w 1807029"/>
              <a:gd name="connsiteY16" fmla="*/ 1219200 h 2318657"/>
              <a:gd name="connsiteX17" fmla="*/ 21771 w 1807029"/>
              <a:gd name="connsiteY17" fmla="*/ 1262743 h 2318657"/>
              <a:gd name="connsiteX18" fmla="*/ 43543 w 1807029"/>
              <a:gd name="connsiteY18" fmla="*/ 1295400 h 2318657"/>
              <a:gd name="connsiteX19" fmla="*/ 54429 w 1807029"/>
              <a:gd name="connsiteY19" fmla="*/ 1338943 h 2318657"/>
              <a:gd name="connsiteX20" fmla="*/ 76200 w 1807029"/>
              <a:gd name="connsiteY20" fmla="*/ 1458686 h 2318657"/>
              <a:gd name="connsiteX21" fmla="*/ 87086 w 1807029"/>
              <a:gd name="connsiteY21" fmla="*/ 1491343 h 2318657"/>
              <a:gd name="connsiteX22" fmla="*/ 97971 w 1807029"/>
              <a:gd name="connsiteY22" fmla="*/ 1556657 h 2318657"/>
              <a:gd name="connsiteX23" fmla="*/ 130629 w 1807029"/>
              <a:gd name="connsiteY23" fmla="*/ 1578428 h 2318657"/>
              <a:gd name="connsiteX24" fmla="*/ 152400 w 1807029"/>
              <a:gd name="connsiteY24" fmla="*/ 1643743 h 2318657"/>
              <a:gd name="connsiteX25" fmla="*/ 185057 w 1807029"/>
              <a:gd name="connsiteY25" fmla="*/ 1687286 h 2318657"/>
              <a:gd name="connsiteX26" fmla="*/ 206829 w 1807029"/>
              <a:gd name="connsiteY26" fmla="*/ 1709057 h 2318657"/>
              <a:gd name="connsiteX27" fmla="*/ 283029 w 1807029"/>
              <a:gd name="connsiteY27" fmla="*/ 1807028 h 2318657"/>
              <a:gd name="connsiteX28" fmla="*/ 304800 w 1807029"/>
              <a:gd name="connsiteY28" fmla="*/ 1850571 h 2318657"/>
              <a:gd name="connsiteX29" fmla="*/ 381000 w 1807029"/>
              <a:gd name="connsiteY29" fmla="*/ 1894114 h 2318657"/>
              <a:gd name="connsiteX30" fmla="*/ 424543 w 1807029"/>
              <a:gd name="connsiteY30" fmla="*/ 1948543 h 2318657"/>
              <a:gd name="connsiteX31" fmla="*/ 446314 w 1807029"/>
              <a:gd name="connsiteY31" fmla="*/ 1981200 h 2318657"/>
              <a:gd name="connsiteX32" fmla="*/ 478971 w 1807029"/>
              <a:gd name="connsiteY32" fmla="*/ 1992086 h 2318657"/>
              <a:gd name="connsiteX33" fmla="*/ 511629 w 1807029"/>
              <a:gd name="connsiteY33" fmla="*/ 2024743 h 2318657"/>
              <a:gd name="connsiteX34" fmla="*/ 544286 w 1807029"/>
              <a:gd name="connsiteY34" fmla="*/ 2035628 h 2318657"/>
              <a:gd name="connsiteX35" fmla="*/ 576943 w 1807029"/>
              <a:gd name="connsiteY35" fmla="*/ 2057400 h 2318657"/>
              <a:gd name="connsiteX36" fmla="*/ 620486 w 1807029"/>
              <a:gd name="connsiteY36" fmla="*/ 2079171 h 2318657"/>
              <a:gd name="connsiteX37" fmla="*/ 707571 w 1807029"/>
              <a:gd name="connsiteY37" fmla="*/ 2122714 h 2318657"/>
              <a:gd name="connsiteX38" fmla="*/ 794657 w 1807029"/>
              <a:gd name="connsiteY38" fmla="*/ 2166257 h 2318657"/>
              <a:gd name="connsiteX39" fmla="*/ 849086 w 1807029"/>
              <a:gd name="connsiteY39" fmla="*/ 2177143 h 2318657"/>
              <a:gd name="connsiteX40" fmla="*/ 914400 w 1807029"/>
              <a:gd name="connsiteY40" fmla="*/ 2198914 h 2318657"/>
              <a:gd name="connsiteX41" fmla="*/ 957943 w 1807029"/>
              <a:gd name="connsiteY41" fmla="*/ 2220686 h 2318657"/>
              <a:gd name="connsiteX42" fmla="*/ 1175657 w 1807029"/>
              <a:gd name="connsiteY42" fmla="*/ 2253343 h 2318657"/>
              <a:gd name="connsiteX43" fmla="*/ 1273629 w 1807029"/>
              <a:gd name="connsiteY43" fmla="*/ 2286000 h 2318657"/>
              <a:gd name="connsiteX44" fmla="*/ 1328057 w 1807029"/>
              <a:gd name="connsiteY44" fmla="*/ 2296886 h 2318657"/>
              <a:gd name="connsiteX45" fmla="*/ 1360714 w 1807029"/>
              <a:gd name="connsiteY45" fmla="*/ 2307771 h 2318657"/>
              <a:gd name="connsiteX46" fmla="*/ 1415143 w 1807029"/>
              <a:gd name="connsiteY46" fmla="*/ 2318657 h 2318657"/>
              <a:gd name="connsiteX47" fmla="*/ 1545771 w 1807029"/>
              <a:gd name="connsiteY47" fmla="*/ 2307771 h 2318657"/>
              <a:gd name="connsiteX48" fmla="*/ 1621971 w 1807029"/>
              <a:gd name="connsiteY48" fmla="*/ 2264228 h 2318657"/>
              <a:gd name="connsiteX49" fmla="*/ 1687286 w 1807029"/>
              <a:gd name="connsiteY49" fmla="*/ 2198914 h 2318657"/>
              <a:gd name="connsiteX50" fmla="*/ 1730829 w 1807029"/>
              <a:gd name="connsiteY50" fmla="*/ 2177143 h 2318657"/>
              <a:gd name="connsiteX51" fmla="*/ 1796143 w 1807029"/>
              <a:gd name="connsiteY51" fmla="*/ 2090057 h 2318657"/>
              <a:gd name="connsiteX52" fmla="*/ 1807029 w 1807029"/>
              <a:gd name="connsiteY52" fmla="*/ 2057400 h 2318657"/>
              <a:gd name="connsiteX53" fmla="*/ 1785257 w 1807029"/>
              <a:gd name="connsiteY53" fmla="*/ 1948543 h 2318657"/>
              <a:gd name="connsiteX54" fmla="*/ 1763486 w 1807029"/>
              <a:gd name="connsiteY54" fmla="*/ 1915886 h 2318657"/>
              <a:gd name="connsiteX55" fmla="*/ 1752600 w 1807029"/>
              <a:gd name="connsiteY55" fmla="*/ 1850571 h 2318657"/>
              <a:gd name="connsiteX56" fmla="*/ 1719943 w 1807029"/>
              <a:gd name="connsiteY56" fmla="*/ 1785257 h 2318657"/>
              <a:gd name="connsiteX57" fmla="*/ 1676400 w 1807029"/>
              <a:gd name="connsiteY57" fmla="*/ 1643743 h 2318657"/>
              <a:gd name="connsiteX58" fmla="*/ 1665514 w 1807029"/>
              <a:gd name="connsiteY58" fmla="*/ 1600200 h 2318657"/>
              <a:gd name="connsiteX59" fmla="*/ 1632857 w 1807029"/>
              <a:gd name="connsiteY59" fmla="*/ 1556657 h 2318657"/>
              <a:gd name="connsiteX60" fmla="*/ 1611086 w 1807029"/>
              <a:gd name="connsiteY60" fmla="*/ 1513114 h 2318657"/>
              <a:gd name="connsiteX61" fmla="*/ 1600200 w 1807029"/>
              <a:gd name="connsiteY61" fmla="*/ 1480457 h 2318657"/>
              <a:gd name="connsiteX62" fmla="*/ 1578429 w 1807029"/>
              <a:gd name="connsiteY62" fmla="*/ 1393371 h 2318657"/>
              <a:gd name="connsiteX63" fmla="*/ 1556657 w 1807029"/>
              <a:gd name="connsiteY63" fmla="*/ 1360714 h 2318657"/>
              <a:gd name="connsiteX64" fmla="*/ 1524000 w 1807029"/>
              <a:gd name="connsiteY64" fmla="*/ 1273628 h 2318657"/>
              <a:gd name="connsiteX65" fmla="*/ 1458686 w 1807029"/>
              <a:gd name="connsiteY65" fmla="*/ 1175657 h 2318657"/>
              <a:gd name="connsiteX66" fmla="*/ 1447800 w 1807029"/>
              <a:gd name="connsiteY66" fmla="*/ 1143000 h 2318657"/>
              <a:gd name="connsiteX67" fmla="*/ 1426029 w 1807029"/>
              <a:gd name="connsiteY67" fmla="*/ 1110343 h 2318657"/>
              <a:gd name="connsiteX68" fmla="*/ 1382486 w 1807029"/>
              <a:gd name="connsiteY68" fmla="*/ 1001486 h 2318657"/>
              <a:gd name="connsiteX69" fmla="*/ 1349829 w 1807029"/>
              <a:gd name="connsiteY69" fmla="*/ 925286 h 2318657"/>
              <a:gd name="connsiteX70" fmla="*/ 1284514 w 1807029"/>
              <a:gd name="connsiteY70" fmla="*/ 827314 h 2318657"/>
              <a:gd name="connsiteX71" fmla="*/ 1262743 w 1807029"/>
              <a:gd name="connsiteY71" fmla="*/ 794657 h 2318657"/>
              <a:gd name="connsiteX72" fmla="*/ 1240971 w 1807029"/>
              <a:gd name="connsiteY72" fmla="*/ 772886 h 2318657"/>
              <a:gd name="connsiteX73" fmla="*/ 1219200 w 1807029"/>
              <a:gd name="connsiteY73" fmla="*/ 740228 h 2318657"/>
              <a:gd name="connsiteX74" fmla="*/ 1132114 w 1807029"/>
              <a:gd name="connsiteY74" fmla="*/ 642257 h 2318657"/>
              <a:gd name="connsiteX75" fmla="*/ 1110343 w 1807029"/>
              <a:gd name="connsiteY75" fmla="*/ 609600 h 2318657"/>
              <a:gd name="connsiteX76" fmla="*/ 1066800 w 1807029"/>
              <a:gd name="connsiteY76" fmla="*/ 511628 h 2318657"/>
              <a:gd name="connsiteX77" fmla="*/ 979714 w 1807029"/>
              <a:gd name="connsiteY77" fmla="*/ 413657 h 2318657"/>
              <a:gd name="connsiteX78" fmla="*/ 947057 w 1807029"/>
              <a:gd name="connsiteY78" fmla="*/ 359228 h 2318657"/>
              <a:gd name="connsiteX79" fmla="*/ 925286 w 1807029"/>
              <a:gd name="connsiteY79" fmla="*/ 326571 h 2318657"/>
              <a:gd name="connsiteX80" fmla="*/ 892629 w 1807029"/>
              <a:gd name="connsiteY80" fmla="*/ 315686 h 2318657"/>
              <a:gd name="connsiteX81" fmla="*/ 870857 w 1807029"/>
              <a:gd name="connsiteY81" fmla="*/ 293914 h 2318657"/>
              <a:gd name="connsiteX82" fmla="*/ 849086 w 1807029"/>
              <a:gd name="connsiteY82" fmla="*/ 261257 h 2318657"/>
              <a:gd name="connsiteX83" fmla="*/ 794657 w 1807029"/>
              <a:gd name="connsiteY83" fmla="*/ 217714 h 2318657"/>
              <a:gd name="connsiteX84" fmla="*/ 707571 w 1807029"/>
              <a:gd name="connsiteY84" fmla="*/ 108857 h 2318657"/>
              <a:gd name="connsiteX85" fmla="*/ 674914 w 1807029"/>
              <a:gd name="connsiteY85" fmla="*/ 97971 h 2318657"/>
              <a:gd name="connsiteX86" fmla="*/ 631371 w 1807029"/>
              <a:gd name="connsiteY86" fmla="*/ 54428 h 2318657"/>
              <a:gd name="connsiteX87" fmla="*/ 609600 w 1807029"/>
              <a:gd name="connsiteY87" fmla="*/ 21771 h 2318657"/>
              <a:gd name="connsiteX88" fmla="*/ 555171 w 1807029"/>
              <a:gd name="connsiteY88" fmla="*/ 10886 h 2318657"/>
              <a:gd name="connsiteX89" fmla="*/ 478971 w 1807029"/>
              <a:gd name="connsiteY89" fmla="*/ 0 h 2318657"/>
              <a:gd name="connsiteX90" fmla="*/ 446314 w 1807029"/>
              <a:gd name="connsiteY90" fmla="*/ 21771 h 231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807029" h="2318657">
                <a:moveTo>
                  <a:pt x="446314" y="21771"/>
                </a:moveTo>
                <a:cubicBezTo>
                  <a:pt x="434606" y="24113"/>
                  <a:pt x="375966" y="33501"/>
                  <a:pt x="359229" y="43543"/>
                </a:cubicBezTo>
                <a:cubicBezTo>
                  <a:pt x="350428" y="48823"/>
                  <a:pt x="345668" y="59156"/>
                  <a:pt x="337457" y="65314"/>
                </a:cubicBezTo>
                <a:cubicBezTo>
                  <a:pt x="316524" y="81013"/>
                  <a:pt x="290645" y="90355"/>
                  <a:pt x="272143" y="108857"/>
                </a:cubicBezTo>
                <a:cubicBezTo>
                  <a:pt x="208463" y="172537"/>
                  <a:pt x="239063" y="149054"/>
                  <a:pt x="185057" y="185057"/>
                </a:cubicBezTo>
                <a:cubicBezTo>
                  <a:pt x="181428" y="195943"/>
                  <a:pt x="180075" y="207875"/>
                  <a:pt x="174171" y="217714"/>
                </a:cubicBezTo>
                <a:cubicBezTo>
                  <a:pt x="168891" y="226515"/>
                  <a:pt x="158811" y="231472"/>
                  <a:pt x="152400" y="239486"/>
                </a:cubicBezTo>
                <a:cubicBezTo>
                  <a:pt x="97482" y="308135"/>
                  <a:pt x="161417" y="241356"/>
                  <a:pt x="108857" y="293914"/>
                </a:cubicBezTo>
                <a:cubicBezTo>
                  <a:pt x="105228" y="304800"/>
                  <a:pt x="103103" y="316308"/>
                  <a:pt x="97971" y="326571"/>
                </a:cubicBezTo>
                <a:cubicBezTo>
                  <a:pt x="92120" y="338273"/>
                  <a:pt x="80337" y="346816"/>
                  <a:pt x="76200" y="359228"/>
                </a:cubicBezTo>
                <a:cubicBezTo>
                  <a:pt x="69220" y="380167"/>
                  <a:pt x="69643" y="402900"/>
                  <a:pt x="65314" y="424543"/>
                </a:cubicBezTo>
                <a:cubicBezTo>
                  <a:pt x="62380" y="439213"/>
                  <a:pt x="57674" y="453481"/>
                  <a:pt x="54429" y="468086"/>
                </a:cubicBezTo>
                <a:cubicBezTo>
                  <a:pt x="50415" y="486147"/>
                  <a:pt x="47172" y="504371"/>
                  <a:pt x="43543" y="522514"/>
                </a:cubicBezTo>
                <a:cubicBezTo>
                  <a:pt x="39914" y="638628"/>
                  <a:pt x="42045" y="755066"/>
                  <a:pt x="32657" y="870857"/>
                </a:cubicBezTo>
                <a:cubicBezTo>
                  <a:pt x="31078" y="890334"/>
                  <a:pt x="15280" y="906246"/>
                  <a:pt x="10886" y="925286"/>
                </a:cubicBezTo>
                <a:cubicBezTo>
                  <a:pt x="4308" y="953791"/>
                  <a:pt x="3629" y="983343"/>
                  <a:pt x="0" y="1012371"/>
                </a:cubicBezTo>
                <a:cubicBezTo>
                  <a:pt x="3629" y="1081314"/>
                  <a:pt x="4905" y="1150421"/>
                  <a:pt x="10886" y="1219200"/>
                </a:cubicBezTo>
                <a:cubicBezTo>
                  <a:pt x="12182" y="1234105"/>
                  <a:pt x="15878" y="1248992"/>
                  <a:pt x="21771" y="1262743"/>
                </a:cubicBezTo>
                <a:cubicBezTo>
                  <a:pt x="26925" y="1274768"/>
                  <a:pt x="36286" y="1284514"/>
                  <a:pt x="43543" y="1295400"/>
                </a:cubicBezTo>
                <a:cubicBezTo>
                  <a:pt x="47172" y="1309914"/>
                  <a:pt x="51495" y="1324272"/>
                  <a:pt x="54429" y="1338943"/>
                </a:cubicBezTo>
                <a:cubicBezTo>
                  <a:pt x="64137" y="1387484"/>
                  <a:pt x="64522" y="1411974"/>
                  <a:pt x="76200" y="1458686"/>
                </a:cubicBezTo>
                <a:cubicBezTo>
                  <a:pt x="78983" y="1469818"/>
                  <a:pt x="83457" y="1480457"/>
                  <a:pt x="87086" y="1491343"/>
                </a:cubicBezTo>
                <a:cubicBezTo>
                  <a:pt x="90714" y="1513114"/>
                  <a:pt x="88100" y="1536916"/>
                  <a:pt x="97971" y="1556657"/>
                </a:cubicBezTo>
                <a:cubicBezTo>
                  <a:pt x="103822" y="1568359"/>
                  <a:pt x="123695" y="1567334"/>
                  <a:pt x="130629" y="1578428"/>
                </a:cubicBezTo>
                <a:cubicBezTo>
                  <a:pt x="142792" y="1597889"/>
                  <a:pt x="138630" y="1625384"/>
                  <a:pt x="152400" y="1643743"/>
                </a:cubicBezTo>
                <a:cubicBezTo>
                  <a:pt x="163286" y="1658257"/>
                  <a:pt x="173442" y="1673348"/>
                  <a:pt x="185057" y="1687286"/>
                </a:cubicBezTo>
                <a:cubicBezTo>
                  <a:pt x="191627" y="1695170"/>
                  <a:pt x="200671" y="1700846"/>
                  <a:pt x="206829" y="1709057"/>
                </a:cubicBezTo>
                <a:cubicBezTo>
                  <a:pt x="284954" y="1813223"/>
                  <a:pt x="216546" y="1740547"/>
                  <a:pt x="283029" y="1807028"/>
                </a:cubicBezTo>
                <a:cubicBezTo>
                  <a:pt x="290286" y="1821542"/>
                  <a:pt x="294412" y="1838105"/>
                  <a:pt x="304800" y="1850571"/>
                </a:cubicBezTo>
                <a:cubicBezTo>
                  <a:pt x="315792" y="1863761"/>
                  <a:pt x="369374" y="1888301"/>
                  <a:pt x="381000" y="1894114"/>
                </a:cubicBezTo>
                <a:cubicBezTo>
                  <a:pt x="448008" y="1994627"/>
                  <a:pt x="362498" y="1870987"/>
                  <a:pt x="424543" y="1948543"/>
                </a:cubicBezTo>
                <a:cubicBezTo>
                  <a:pt x="432716" y="1958759"/>
                  <a:pt x="436098" y="1973027"/>
                  <a:pt x="446314" y="1981200"/>
                </a:cubicBezTo>
                <a:cubicBezTo>
                  <a:pt x="455274" y="1988368"/>
                  <a:pt x="468085" y="1988457"/>
                  <a:pt x="478971" y="1992086"/>
                </a:cubicBezTo>
                <a:cubicBezTo>
                  <a:pt x="489857" y="2002972"/>
                  <a:pt x="498820" y="2016204"/>
                  <a:pt x="511629" y="2024743"/>
                </a:cubicBezTo>
                <a:cubicBezTo>
                  <a:pt x="521176" y="2031108"/>
                  <a:pt x="534023" y="2030496"/>
                  <a:pt x="544286" y="2035628"/>
                </a:cubicBezTo>
                <a:cubicBezTo>
                  <a:pt x="555988" y="2041479"/>
                  <a:pt x="565584" y="2050909"/>
                  <a:pt x="576943" y="2057400"/>
                </a:cubicBezTo>
                <a:cubicBezTo>
                  <a:pt x="591032" y="2065451"/>
                  <a:pt x="605972" y="2071914"/>
                  <a:pt x="620486" y="2079171"/>
                </a:cubicBezTo>
                <a:cubicBezTo>
                  <a:pt x="692044" y="2150732"/>
                  <a:pt x="557479" y="2022653"/>
                  <a:pt x="707571" y="2122714"/>
                </a:cubicBezTo>
                <a:cubicBezTo>
                  <a:pt x="744331" y="2147220"/>
                  <a:pt x="746238" y="2151731"/>
                  <a:pt x="794657" y="2166257"/>
                </a:cubicBezTo>
                <a:cubicBezTo>
                  <a:pt x="812379" y="2171574"/>
                  <a:pt x="831236" y="2172275"/>
                  <a:pt x="849086" y="2177143"/>
                </a:cubicBezTo>
                <a:cubicBezTo>
                  <a:pt x="871226" y="2183181"/>
                  <a:pt x="893874" y="2188651"/>
                  <a:pt x="914400" y="2198914"/>
                </a:cubicBezTo>
                <a:cubicBezTo>
                  <a:pt x="928914" y="2206171"/>
                  <a:pt x="942200" y="2216750"/>
                  <a:pt x="957943" y="2220686"/>
                </a:cubicBezTo>
                <a:cubicBezTo>
                  <a:pt x="1056674" y="2245369"/>
                  <a:pt x="1085031" y="2238239"/>
                  <a:pt x="1175657" y="2253343"/>
                </a:cubicBezTo>
                <a:cubicBezTo>
                  <a:pt x="1238331" y="2263789"/>
                  <a:pt x="1205082" y="2265435"/>
                  <a:pt x="1273629" y="2286000"/>
                </a:cubicBezTo>
                <a:cubicBezTo>
                  <a:pt x="1291351" y="2291317"/>
                  <a:pt x="1310107" y="2292399"/>
                  <a:pt x="1328057" y="2296886"/>
                </a:cubicBezTo>
                <a:cubicBezTo>
                  <a:pt x="1339189" y="2299669"/>
                  <a:pt x="1349582" y="2304988"/>
                  <a:pt x="1360714" y="2307771"/>
                </a:cubicBezTo>
                <a:cubicBezTo>
                  <a:pt x="1378664" y="2312258"/>
                  <a:pt x="1397000" y="2315028"/>
                  <a:pt x="1415143" y="2318657"/>
                </a:cubicBezTo>
                <a:cubicBezTo>
                  <a:pt x="1458686" y="2315028"/>
                  <a:pt x="1502826" y="2315823"/>
                  <a:pt x="1545771" y="2307771"/>
                </a:cubicBezTo>
                <a:cubicBezTo>
                  <a:pt x="1558265" y="2305428"/>
                  <a:pt x="1610279" y="2274621"/>
                  <a:pt x="1621971" y="2264228"/>
                </a:cubicBezTo>
                <a:cubicBezTo>
                  <a:pt x="1644983" y="2243773"/>
                  <a:pt x="1659747" y="2212683"/>
                  <a:pt x="1687286" y="2198914"/>
                </a:cubicBezTo>
                <a:lnTo>
                  <a:pt x="1730829" y="2177143"/>
                </a:lnTo>
                <a:cubicBezTo>
                  <a:pt x="1756617" y="2151353"/>
                  <a:pt x="1783835" y="2126981"/>
                  <a:pt x="1796143" y="2090057"/>
                </a:cubicBezTo>
                <a:lnTo>
                  <a:pt x="1807029" y="2057400"/>
                </a:lnTo>
                <a:cubicBezTo>
                  <a:pt x="1799772" y="2021114"/>
                  <a:pt x="1796139" y="1983911"/>
                  <a:pt x="1785257" y="1948543"/>
                </a:cubicBezTo>
                <a:cubicBezTo>
                  <a:pt x="1781409" y="1936039"/>
                  <a:pt x="1767623" y="1928298"/>
                  <a:pt x="1763486" y="1915886"/>
                </a:cubicBezTo>
                <a:cubicBezTo>
                  <a:pt x="1756506" y="1894947"/>
                  <a:pt x="1759580" y="1871510"/>
                  <a:pt x="1752600" y="1850571"/>
                </a:cubicBezTo>
                <a:cubicBezTo>
                  <a:pt x="1709938" y="1722584"/>
                  <a:pt x="1747707" y="1905562"/>
                  <a:pt x="1719943" y="1785257"/>
                </a:cubicBezTo>
                <a:cubicBezTo>
                  <a:pt x="1689878" y="1654981"/>
                  <a:pt x="1720722" y="1710227"/>
                  <a:pt x="1676400" y="1643743"/>
                </a:cubicBezTo>
                <a:cubicBezTo>
                  <a:pt x="1672771" y="1629229"/>
                  <a:pt x="1672205" y="1613582"/>
                  <a:pt x="1665514" y="1600200"/>
                </a:cubicBezTo>
                <a:cubicBezTo>
                  <a:pt x="1657400" y="1583973"/>
                  <a:pt x="1642473" y="1572042"/>
                  <a:pt x="1632857" y="1556657"/>
                </a:cubicBezTo>
                <a:cubicBezTo>
                  <a:pt x="1624257" y="1542896"/>
                  <a:pt x="1617478" y="1528029"/>
                  <a:pt x="1611086" y="1513114"/>
                </a:cubicBezTo>
                <a:cubicBezTo>
                  <a:pt x="1606566" y="1502567"/>
                  <a:pt x="1603219" y="1491527"/>
                  <a:pt x="1600200" y="1480457"/>
                </a:cubicBezTo>
                <a:cubicBezTo>
                  <a:pt x="1592327" y="1451589"/>
                  <a:pt x="1595027" y="1418267"/>
                  <a:pt x="1578429" y="1393371"/>
                </a:cubicBezTo>
                <a:lnTo>
                  <a:pt x="1556657" y="1360714"/>
                </a:lnTo>
                <a:cubicBezTo>
                  <a:pt x="1545979" y="1318003"/>
                  <a:pt x="1547967" y="1312575"/>
                  <a:pt x="1524000" y="1273628"/>
                </a:cubicBezTo>
                <a:cubicBezTo>
                  <a:pt x="1503430" y="1240201"/>
                  <a:pt x="1471098" y="1212892"/>
                  <a:pt x="1458686" y="1175657"/>
                </a:cubicBezTo>
                <a:cubicBezTo>
                  <a:pt x="1455057" y="1164771"/>
                  <a:pt x="1452932" y="1153263"/>
                  <a:pt x="1447800" y="1143000"/>
                </a:cubicBezTo>
                <a:cubicBezTo>
                  <a:pt x="1441949" y="1131298"/>
                  <a:pt x="1431511" y="1122222"/>
                  <a:pt x="1426029" y="1110343"/>
                </a:cubicBezTo>
                <a:cubicBezTo>
                  <a:pt x="1409652" y="1074859"/>
                  <a:pt x="1394844" y="1038561"/>
                  <a:pt x="1382486" y="1001486"/>
                </a:cubicBezTo>
                <a:cubicBezTo>
                  <a:pt x="1371224" y="967701"/>
                  <a:pt x="1370006" y="958915"/>
                  <a:pt x="1349829" y="925286"/>
                </a:cubicBezTo>
                <a:cubicBezTo>
                  <a:pt x="1349807" y="925249"/>
                  <a:pt x="1295412" y="843660"/>
                  <a:pt x="1284514" y="827314"/>
                </a:cubicBezTo>
                <a:cubicBezTo>
                  <a:pt x="1277257" y="816428"/>
                  <a:pt x="1271994" y="803908"/>
                  <a:pt x="1262743" y="794657"/>
                </a:cubicBezTo>
                <a:cubicBezTo>
                  <a:pt x="1255486" y="787400"/>
                  <a:pt x="1247382" y="780900"/>
                  <a:pt x="1240971" y="772886"/>
                </a:cubicBezTo>
                <a:cubicBezTo>
                  <a:pt x="1232798" y="762670"/>
                  <a:pt x="1227815" y="750074"/>
                  <a:pt x="1219200" y="740228"/>
                </a:cubicBezTo>
                <a:cubicBezTo>
                  <a:pt x="1132191" y="640788"/>
                  <a:pt x="1194132" y="729083"/>
                  <a:pt x="1132114" y="642257"/>
                </a:cubicBezTo>
                <a:cubicBezTo>
                  <a:pt x="1124510" y="631611"/>
                  <a:pt x="1115656" y="621555"/>
                  <a:pt x="1110343" y="609600"/>
                </a:cubicBezTo>
                <a:cubicBezTo>
                  <a:pt x="1087338" y="557838"/>
                  <a:pt x="1099645" y="548579"/>
                  <a:pt x="1066800" y="511628"/>
                </a:cubicBezTo>
                <a:cubicBezTo>
                  <a:pt x="967373" y="399771"/>
                  <a:pt x="1029130" y="487778"/>
                  <a:pt x="979714" y="413657"/>
                </a:cubicBezTo>
                <a:cubicBezTo>
                  <a:pt x="960811" y="356944"/>
                  <a:pt x="981212" y="401922"/>
                  <a:pt x="947057" y="359228"/>
                </a:cubicBezTo>
                <a:cubicBezTo>
                  <a:pt x="938884" y="349012"/>
                  <a:pt x="935502" y="334744"/>
                  <a:pt x="925286" y="326571"/>
                </a:cubicBezTo>
                <a:cubicBezTo>
                  <a:pt x="916326" y="319403"/>
                  <a:pt x="903515" y="319314"/>
                  <a:pt x="892629" y="315686"/>
                </a:cubicBezTo>
                <a:cubicBezTo>
                  <a:pt x="885372" y="308429"/>
                  <a:pt x="877268" y="301928"/>
                  <a:pt x="870857" y="293914"/>
                </a:cubicBezTo>
                <a:cubicBezTo>
                  <a:pt x="862684" y="283698"/>
                  <a:pt x="858337" y="270508"/>
                  <a:pt x="849086" y="261257"/>
                </a:cubicBezTo>
                <a:cubicBezTo>
                  <a:pt x="806235" y="218406"/>
                  <a:pt x="826977" y="260808"/>
                  <a:pt x="794657" y="217714"/>
                </a:cubicBezTo>
                <a:cubicBezTo>
                  <a:pt x="783301" y="202573"/>
                  <a:pt x="735434" y="118145"/>
                  <a:pt x="707571" y="108857"/>
                </a:cubicBezTo>
                <a:lnTo>
                  <a:pt x="674914" y="97971"/>
                </a:lnTo>
                <a:cubicBezTo>
                  <a:pt x="651165" y="26720"/>
                  <a:pt x="684150" y="96651"/>
                  <a:pt x="631371" y="54428"/>
                </a:cubicBezTo>
                <a:cubicBezTo>
                  <a:pt x="621155" y="46255"/>
                  <a:pt x="620959" y="28262"/>
                  <a:pt x="609600" y="21771"/>
                </a:cubicBezTo>
                <a:cubicBezTo>
                  <a:pt x="593535" y="12591"/>
                  <a:pt x="573422" y="13928"/>
                  <a:pt x="555171" y="10886"/>
                </a:cubicBezTo>
                <a:cubicBezTo>
                  <a:pt x="529862" y="6668"/>
                  <a:pt x="504371" y="3629"/>
                  <a:pt x="478971" y="0"/>
                </a:cubicBezTo>
                <a:lnTo>
                  <a:pt x="446314" y="21771"/>
                </a:lnTo>
                <a:close/>
              </a:path>
            </a:pathLst>
          </a:custGeom>
          <a:noFill/>
          <a:ln w="19050">
            <a:solidFill>
              <a:schemeClr val="accent6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655845" y="5094871"/>
            <a:ext cx="6334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will need to place a center on the twig in the future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4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6" grpId="0"/>
      <p:bldP spid="20" grpId="0"/>
      <p:bldP spid="21" grpId="0"/>
      <p:bldP spid="22" grpId="0"/>
      <p:bldP spid="23" grpId="0"/>
      <p:bldP spid="27" grpId="0" animBg="1"/>
      <p:bldP spid="27" grpId="1" animBg="1"/>
      <p:bldP spid="3" grpId="0" animBg="1"/>
      <p:bldP spid="3" grpId="1" animBg="1"/>
      <p:bldP spid="73" grpId="0" animBg="1"/>
      <p:bldP spid="73" grpId="1" animBg="1"/>
      <p:bldP spid="74" grpId="0" animBg="1"/>
      <p:bldP spid="74" grpId="1" animBg="1"/>
      <p:bldP spid="26" grpId="0"/>
      <p:bldP spid="78" grpId="0"/>
      <p:bldP spid="80" grpId="0"/>
      <p:bldP spid="84" grpId="1" animBg="1"/>
      <p:bldP spid="33" grpId="0" animBg="1"/>
      <p:bldP spid="33" grpId="1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Processing an inactive leaf </a:t>
            </a:r>
            <a:r>
              <a:rPr lang="en-US" sz="3200" dirty="0" smtClean="0"/>
              <a:t>path (the second case): </a:t>
            </a:r>
            <a:r>
              <a:rPr lang="en-US" sz="3200" dirty="0" smtClean="0">
                <a:solidFill>
                  <a:srgbClr val="FF0000"/>
                </a:solidFill>
              </a:rPr>
              <a:t>the last center is outside the path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4203303"/>
            <a:ext cx="152400" cy="838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447800" y="5041503"/>
            <a:ext cx="419100" cy="7620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562100" y="5803503"/>
            <a:ext cx="304800" cy="6096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Flowchart: Connector 6"/>
          <p:cNvSpPr/>
          <p:nvPr/>
        </p:nvSpPr>
        <p:spPr>
          <a:xfrm>
            <a:off x="1807029" y="576540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1257300" y="412999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1388991" y="500340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1531568" y="637500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299780" y="3332795"/>
            <a:ext cx="148020" cy="83530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1409700" y="325659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240971" y="412999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295400" y="2456495"/>
            <a:ext cx="152400" cy="838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Flowchart: Connector 14"/>
          <p:cNvSpPr/>
          <p:nvPr/>
        </p:nvSpPr>
        <p:spPr>
          <a:xfrm>
            <a:off x="1263805" y="245649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flipH="1">
                <a:off x="1119050" y="6220370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119050" y="6220370"/>
                <a:ext cx="441909" cy="461665"/>
              </a:xfrm>
              <a:prstGeom prst="rect">
                <a:avLst/>
              </a:prstGeom>
              <a:blipFill rotWithShape="1">
                <a:blip r:embed="rId2"/>
                <a:stretch>
                  <a:fillRect r="-2778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 flipH="1">
                <a:off x="1845129" y="5610770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45129" y="5610770"/>
                <a:ext cx="441909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416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flipH="1">
                <a:off x="985182" y="4848770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85182" y="4848770"/>
                <a:ext cx="441909" cy="461665"/>
              </a:xfrm>
              <a:prstGeom prst="rect">
                <a:avLst/>
              </a:prstGeom>
              <a:blipFill rotWithShape="1">
                <a:blip r:embed="rId4"/>
                <a:stretch>
                  <a:fillRect r="-416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 flipH="1">
                <a:off x="837162" y="3937266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37162" y="3937266"/>
                <a:ext cx="441909" cy="461665"/>
              </a:xfrm>
              <a:prstGeom prst="rect">
                <a:avLst/>
              </a:prstGeom>
              <a:blipFill rotWithShape="1">
                <a:blip r:embed="rId5"/>
                <a:stretch>
                  <a:fillRect r="-1370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 flipH="1">
                <a:off x="1517365" y="3063862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517365" y="3063862"/>
                <a:ext cx="441909" cy="461665"/>
              </a:xfrm>
              <a:prstGeom prst="rect">
                <a:avLst/>
              </a:prstGeom>
              <a:blipFill rotWithShape="1">
                <a:blip r:embed="rId6"/>
                <a:stretch>
                  <a:fillRect r="-4167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flipH="1">
                <a:off x="857871" y="2225662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57871" y="2225662"/>
                <a:ext cx="441909" cy="461665"/>
              </a:xfrm>
              <a:prstGeom prst="rect">
                <a:avLst/>
              </a:prstGeom>
              <a:blipFill rotWithShape="1">
                <a:blip r:embed="rId7"/>
                <a:stretch>
                  <a:fillRect r="-416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Freeform 26"/>
          <p:cNvSpPr/>
          <p:nvPr/>
        </p:nvSpPr>
        <p:spPr>
          <a:xfrm>
            <a:off x="1010336" y="4818829"/>
            <a:ext cx="1455965" cy="1893148"/>
          </a:xfrm>
          <a:custGeom>
            <a:avLst/>
            <a:gdLst>
              <a:gd name="connsiteX0" fmla="*/ 446314 w 1807029"/>
              <a:gd name="connsiteY0" fmla="*/ 21771 h 2318657"/>
              <a:gd name="connsiteX1" fmla="*/ 359229 w 1807029"/>
              <a:gd name="connsiteY1" fmla="*/ 43543 h 2318657"/>
              <a:gd name="connsiteX2" fmla="*/ 337457 w 1807029"/>
              <a:gd name="connsiteY2" fmla="*/ 65314 h 2318657"/>
              <a:gd name="connsiteX3" fmla="*/ 272143 w 1807029"/>
              <a:gd name="connsiteY3" fmla="*/ 108857 h 2318657"/>
              <a:gd name="connsiteX4" fmla="*/ 185057 w 1807029"/>
              <a:gd name="connsiteY4" fmla="*/ 185057 h 2318657"/>
              <a:gd name="connsiteX5" fmla="*/ 174171 w 1807029"/>
              <a:gd name="connsiteY5" fmla="*/ 217714 h 2318657"/>
              <a:gd name="connsiteX6" fmla="*/ 152400 w 1807029"/>
              <a:gd name="connsiteY6" fmla="*/ 239486 h 2318657"/>
              <a:gd name="connsiteX7" fmla="*/ 108857 w 1807029"/>
              <a:gd name="connsiteY7" fmla="*/ 293914 h 2318657"/>
              <a:gd name="connsiteX8" fmla="*/ 97971 w 1807029"/>
              <a:gd name="connsiteY8" fmla="*/ 326571 h 2318657"/>
              <a:gd name="connsiteX9" fmla="*/ 76200 w 1807029"/>
              <a:gd name="connsiteY9" fmla="*/ 359228 h 2318657"/>
              <a:gd name="connsiteX10" fmla="*/ 65314 w 1807029"/>
              <a:gd name="connsiteY10" fmla="*/ 424543 h 2318657"/>
              <a:gd name="connsiteX11" fmla="*/ 54429 w 1807029"/>
              <a:gd name="connsiteY11" fmla="*/ 468086 h 2318657"/>
              <a:gd name="connsiteX12" fmla="*/ 43543 w 1807029"/>
              <a:gd name="connsiteY12" fmla="*/ 522514 h 2318657"/>
              <a:gd name="connsiteX13" fmla="*/ 32657 w 1807029"/>
              <a:gd name="connsiteY13" fmla="*/ 870857 h 2318657"/>
              <a:gd name="connsiteX14" fmla="*/ 10886 w 1807029"/>
              <a:gd name="connsiteY14" fmla="*/ 925286 h 2318657"/>
              <a:gd name="connsiteX15" fmla="*/ 0 w 1807029"/>
              <a:gd name="connsiteY15" fmla="*/ 1012371 h 2318657"/>
              <a:gd name="connsiteX16" fmla="*/ 10886 w 1807029"/>
              <a:gd name="connsiteY16" fmla="*/ 1219200 h 2318657"/>
              <a:gd name="connsiteX17" fmla="*/ 21771 w 1807029"/>
              <a:gd name="connsiteY17" fmla="*/ 1262743 h 2318657"/>
              <a:gd name="connsiteX18" fmla="*/ 43543 w 1807029"/>
              <a:gd name="connsiteY18" fmla="*/ 1295400 h 2318657"/>
              <a:gd name="connsiteX19" fmla="*/ 54429 w 1807029"/>
              <a:gd name="connsiteY19" fmla="*/ 1338943 h 2318657"/>
              <a:gd name="connsiteX20" fmla="*/ 76200 w 1807029"/>
              <a:gd name="connsiteY20" fmla="*/ 1458686 h 2318657"/>
              <a:gd name="connsiteX21" fmla="*/ 87086 w 1807029"/>
              <a:gd name="connsiteY21" fmla="*/ 1491343 h 2318657"/>
              <a:gd name="connsiteX22" fmla="*/ 97971 w 1807029"/>
              <a:gd name="connsiteY22" fmla="*/ 1556657 h 2318657"/>
              <a:gd name="connsiteX23" fmla="*/ 130629 w 1807029"/>
              <a:gd name="connsiteY23" fmla="*/ 1578428 h 2318657"/>
              <a:gd name="connsiteX24" fmla="*/ 152400 w 1807029"/>
              <a:gd name="connsiteY24" fmla="*/ 1643743 h 2318657"/>
              <a:gd name="connsiteX25" fmla="*/ 185057 w 1807029"/>
              <a:gd name="connsiteY25" fmla="*/ 1687286 h 2318657"/>
              <a:gd name="connsiteX26" fmla="*/ 206829 w 1807029"/>
              <a:gd name="connsiteY26" fmla="*/ 1709057 h 2318657"/>
              <a:gd name="connsiteX27" fmla="*/ 283029 w 1807029"/>
              <a:gd name="connsiteY27" fmla="*/ 1807028 h 2318657"/>
              <a:gd name="connsiteX28" fmla="*/ 304800 w 1807029"/>
              <a:gd name="connsiteY28" fmla="*/ 1850571 h 2318657"/>
              <a:gd name="connsiteX29" fmla="*/ 381000 w 1807029"/>
              <a:gd name="connsiteY29" fmla="*/ 1894114 h 2318657"/>
              <a:gd name="connsiteX30" fmla="*/ 424543 w 1807029"/>
              <a:gd name="connsiteY30" fmla="*/ 1948543 h 2318657"/>
              <a:gd name="connsiteX31" fmla="*/ 446314 w 1807029"/>
              <a:gd name="connsiteY31" fmla="*/ 1981200 h 2318657"/>
              <a:gd name="connsiteX32" fmla="*/ 478971 w 1807029"/>
              <a:gd name="connsiteY32" fmla="*/ 1992086 h 2318657"/>
              <a:gd name="connsiteX33" fmla="*/ 511629 w 1807029"/>
              <a:gd name="connsiteY33" fmla="*/ 2024743 h 2318657"/>
              <a:gd name="connsiteX34" fmla="*/ 544286 w 1807029"/>
              <a:gd name="connsiteY34" fmla="*/ 2035628 h 2318657"/>
              <a:gd name="connsiteX35" fmla="*/ 576943 w 1807029"/>
              <a:gd name="connsiteY35" fmla="*/ 2057400 h 2318657"/>
              <a:gd name="connsiteX36" fmla="*/ 620486 w 1807029"/>
              <a:gd name="connsiteY36" fmla="*/ 2079171 h 2318657"/>
              <a:gd name="connsiteX37" fmla="*/ 707571 w 1807029"/>
              <a:gd name="connsiteY37" fmla="*/ 2122714 h 2318657"/>
              <a:gd name="connsiteX38" fmla="*/ 794657 w 1807029"/>
              <a:gd name="connsiteY38" fmla="*/ 2166257 h 2318657"/>
              <a:gd name="connsiteX39" fmla="*/ 849086 w 1807029"/>
              <a:gd name="connsiteY39" fmla="*/ 2177143 h 2318657"/>
              <a:gd name="connsiteX40" fmla="*/ 914400 w 1807029"/>
              <a:gd name="connsiteY40" fmla="*/ 2198914 h 2318657"/>
              <a:gd name="connsiteX41" fmla="*/ 957943 w 1807029"/>
              <a:gd name="connsiteY41" fmla="*/ 2220686 h 2318657"/>
              <a:gd name="connsiteX42" fmla="*/ 1175657 w 1807029"/>
              <a:gd name="connsiteY42" fmla="*/ 2253343 h 2318657"/>
              <a:gd name="connsiteX43" fmla="*/ 1273629 w 1807029"/>
              <a:gd name="connsiteY43" fmla="*/ 2286000 h 2318657"/>
              <a:gd name="connsiteX44" fmla="*/ 1328057 w 1807029"/>
              <a:gd name="connsiteY44" fmla="*/ 2296886 h 2318657"/>
              <a:gd name="connsiteX45" fmla="*/ 1360714 w 1807029"/>
              <a:gd name="connsiteY45" fmla="*/ 2307771 h 2318657"/>
              <a:gd name="connsiteX46" fmla="*/ 1415143 w 1807029"/>
              <a:gd name="connsiteY46" fmla="*/ 2318657 h 2318657"/>
              <a:gd name="connsiteX47" fmla="*/ 1545771 w 1807029"/>
              <a:gd name="connsiteY47" fmla="*/ 2307771 h 2318657"/>
              <a:gd name="connsiteX48" fmla="*/ 1621971 w 1807029"/>
              <a:gd name="connsiteY48" fmla="*/ 2264228 h 2318657"/>
              <a:gd name="connsiteX49" fmla="*/ 1687286 w 1807029"/>
              <a:gd name="connsiteY49" fmla="*/ 2198914 h 2318657"/>
              <a:gd name="connsiteX50" fmla="*/ 1730829 w 1807029"/>
              <a:gd name="connsiteY50" fmla="*/ 2177143 h 2318657"/>
              <a:gd name="connsiteX51" fmla="*/ 1796143 w 1807029"/>
              <a:gd name="connsiteY51" fmla="*/ 2090057 h 2318657"/>
              <a:gd name="connsiteX52" fmla="*/ 1807029 w 1807029"/>
              <a:gd name="connsiteY52" fmla="*/ 2057400 h 2318657"/>
              <a:gd name="connsiteX53" fmla="*/ 1785257 w 1807029"/>
              <a:gd name="connsiteY53" fmla="*/ 1948543 h 2318657"/>
              <a:gd name="connsiteX54" fmla="*/ 1763486 w 1807029"/>
              <a:gd name="connsiteY54" fmla="*/ 1915886 h 2318657"/>
              <a:gd name="connsiteX55" fmla="*/ 1752600 w 1807029"/>
              <a:gd name="connsiteY55" fmla="*/ 1850571 h 2318657"/>
              <a:gd name="connsiteX56" fmla="*/ 1719943 w 1807029"/>
              <a:gd name="connsiteY56" fmla="*/ 1785257 h 2318657"/>
              <a:gd name="connsiteX57" fmla="*/ 1676400 w 1807029"/>
              <a:gd name="connsiteY57" fmla="*/ 1643743 h 2318657"/>
              <a:gd name="connsiteX58" fmla="*/ 1665514 w 1807029"/>
              <a:gd name="connsiteY58" fmla="*/ 1600200 h 2318657"/>
              <a:gd name="connsiteX59" fmla="*/ 1632857 w 1807029"/>
              <a:gd name="connsiteY59" fmla="*/ 1556657 h 2318657"/>
              <a:gd name="connsiteX60" fmla="*/ 1611086 w 1807029"/>
              <a:gd name="connsiteY60" fmla="*/ 1513114 h 2318657"/>
              <a:gd name="connsiteX61" fmla="*/ 1600200 w 1807029"/>
              <a:gd name="connsiteY61" fmla="*/ 1480457 h 2318657"/>
              <a:gd name="connsiteX62" fmla="*/ 1578429 w 1807029"/>
              <a:gd name="connsiteY62" fmla="*/ 1393371 h 2318657"/>
              <a:gd name="connsiteX63" fmla="*/ 1556657 w 1807029"/>
              <a:gd name="connsiteY63" fmla="*/ 1360714 h 2318657"/>
              <a:gd name="connsiteX64" fmla="*/ 1524000 w 1807029"/>
              <a:gd name="connsiteY64" fmla="*/ 1273628 h 2318657"/>
              <a:gd name="connsiteX65" fmla="*/ 1458686 w 1807029"/>
              <a:gd name="connsiteY65" fmla="*/ 1175657 h 2318657"/>
              <a:gd name="connsiteX66" fmla="*/ 1447800 w 1807029"/>
              <a:gd name="connsiteY66" fmla="*/ 1143000 h 2318657"/>
              <a:gd name="connsiteX67" fmla="*/ 1426029 w 1807029"/>
              <a:gd name="connsiteY67" fmla="*/ 1110343 h 2318657"/>
              <a:gd name="connsiteX68" fmla="*/ 1382486 w 1807029"/>
              <a:gd name="connsiteY68" fmla="*/ 1001486 h 2318657"/>
              <a:gd name="connsiteX69" fmla="*/ 1349829 w 1807029"/>
              <a:gd name="connsiteY69" fmla="*/ 925286 h 2318657"/>
              <a:gd name="connsiteX70" fmla="*/ 1284514 w 1807029"/>
              <a:gd name="connsiteY70" fmla="*/ 827314 h 2318657"/>
              <a:gd name="connsiteX71" fmla="*/ 1262743 w 1807029"/>
              <a:gd name="connsiteY71" fmla="*/ 794657 h 2318657"/>
              <a:gd name="connsiteX72" fmla="*/ 1240971 w 1807029"/>
              <a:gd name="connsiteY72" fmla="*/ 772886 h 2318657"/>
              <a:gd name="connsiteX73" fmla="*/ 1219200 w 1807029"/>
              <a:gd name="connsiteY73" fmla="*/ 740228 h 2318657"/>
              <a:gd name="connsiteX74" fmla="*/ 1132114 w 1807029"/>
              <a:gd name="connsiteY74" fmla="*/ 642257 h 2318657"/>
              <a:gd name="connsiteX75" fmla="*/ 1110343 w 1807029"/>
              <a:gd name="connsiteY75" fmla="*/ 609600 h 2318657"/>
              <a:gd name="connsiteX76" fmla="*/ 1066800 w 1807029"/>
              <a:gd name="connsiteY76" fmla="*/ 511628 h 2318657"/>
              <a:gd name="connsiteX77" fmla="*/ 979714 w 1807029"/>
              <a:gd name="connsiteY77" fmla="*/ 413657 h 2318657"/>
              <a:gd name="connsiteX78" fmla="*/ 947057 w 1807029"/>
              <a:gd name="connsiteY78" fmla="*/ 359228 h 2318657"/>
              <a:gd name="connsiteX79" fmla="*/ 925286 w 1807029"/>
              <a:gd name="connsiteY79" fmla="*/ 326571 h 2318657"/>
              <a:gd name="connsiteX80" fmla="*/ 892629 w 1807029"/>
              <a:gd name="connsiteY80" fmla="*/ 315686 h 2318657"/>
              <a:gd name="connsiteX81" fmla="*/ 870857 w 1807029"/>
              <a:gd name="connsiteY81" fmla="*/ 293914 h 2318657"/>
              <a:gd name="connsiteX82" fmla="*/ 849086 w 1807029"/>
              <a:gd name="connsiteY82" fmla="*/ 261257 h 2318657"/>
              <a:gd name="connsiteX83" fmla="*/ 794657 w 1807029"/>
              <a:gd name="connsiteY83" fmla="*/ 217714 h 2318657"/>
              <a:gd name="connsiteX84" fmla="*/ 707571 w 1807029"/>
              <a:gd name="connsiteY84" fmla="*/ 108857 h 2318657"/>
              <a:gd name="connsiteX85" fmla="*/ 674914 w 1807029"/>
              <a:gd name="connsiteY85" fmla="*/ 97971 h 2318657"/>
              <a:gd name="connsiteX86" fmla="*/ 631371 w 1807029"/>
              <a:gd name="connsiteY86" fmla="*/ 54428 h 2318657"/>
              <a:gd name="connsiteX87" fmla="*/ 609600 w 1807029"/>
              <a:gd name="connsiteY87" fmla="*/ 21771 h 2318657"/>
              <a:gd name="connsiteX88" fmla="*/ 555171 w 1807029"/>
              <a:gd name="connsiteY88" fmla="*/ 10886 h 2318657"/>
              <a:gd name="connsiteX89" fmla="*/ 478971 w 1807029"/>
              <a:gd name="connsiteY89" fmla="*/ 0 h 2318657"/>
              <a:gd name="connsiteX90" fmla="*/ 446314 w 1807029"/>
              <a:gd name="connsiteY90" fmla="*/ 21771 h 231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807029" h="2318657">
                <a:moveTo>
                  <a:pt x="446314" y="21771"/>
                </a:moveTo>
                <a:cubicBezTo>
                  <a:pt x="434606" y="24113"/>
                  <a:pt x="375966" y="33501"/>
                  <a:pt x="359229" y="43543"/>
                </a:cubicBezTo>
                <a:cubicBezTo>
                  <a:pt x="350428" y="48823"/>
                  <a:pt x="345668" y="59156"/>
                  <a:pt x="337457" y="65314"/>
                </a:cubicBezTo>
                <a:cubicBezTo>
                  <a:pt x="316524" y="81013"/>
                  <a:pt x="290645" y="90355"/>
                  <a:pt x="272143" y="108857"/>
                </a:cubicBezTo>
                <a:cubicBezTo>
                  <a:pt x="208463" y="172537"/>
                  <a:pt x="239063" y="149054"/>
                  <a:pt x="185057" y="185057"/>
                </a:cubicBezTo>
                <a:cubicBezTo>
                  <a:pt x="181428" y="195943"/>
                  <a:pt x="180075" y="207875"/>
                  <a:pt x="174171" y="217714"/>
                </a:cubicBezTo>
                <a:cubicBezTo>
                  <a:pt x="168891" y="226515"/>
                  <a:pt x="158811" y="231472"/>
                  <a:pt x="152400" y="239486"/>
                </a:cubicBezTo>
                <a:cubicBezTo>
                  <a:pt x="97482" y="308135"/>
                  <a:pt x="161417" y="241356"/>
                  <a:pt x="108857" y="293914"/>
                </a:cubicBezTo>
                <a:cubicBezTo>
                  <a:pt x="105228" y="304800"/>
                  <a:pt x="103103" y="316308"/>
                  <a:pt x="97971" y="326571"/>
                </a:cubicBezTo>
                <a:cubicBezTo>
                  <a:pt x="92120" y="338273"/>
                  <a:pt x="80337" y="346816"/>
                  <a:pt x="76200" y="359228"/>
                </a:cubicBezTo>
                <a:cubicBezTo>
                  <a:pt x="69220" y="380167"/>
                  <a:pt x="69643" y="402900"/>
                  <a:pt x="65314" y="424543"/>
                </a:cubicBezTo>
                <a:cubicBezTo>
                  <a:pt x="62380" y="439213"/>
                  <a:pt x="57674" y="453481"/>
                  <a:pt x="54429" y="468086"/>
                </a:cubicBezTo>
                <a:cubicBezTo>
                  <a:pt x="50415" y="486147"/>
                  <a:pt x="47172" y="504371"/>
                  <a:pt x="43543" y="522514"/>
                </a:cubicBezTo>
                <a:cubicBezTo>
                  <a:pt x="39914" y="638628"/>
                  <a:pt x="42045" y="755066"/>
                  <a:pt x="32657" y="870857"/>
                </a:cubicBezTo>
                <a:cubicBezTo>
                  <a:pt x="31078" y="890334"/>
                  <a:pt x="15280" y="906246"/>
                  <a:pt x="10886" y="925286"/>
                </a:cubicBezTo>
                <a:cubicBezTo>
                  <a:pt x="4308" y="953791"/>
                  <a:pt x="3629" y="983343"/>
                  <a:pt x="0" y="1012371"/>
                </a:cubicBezTo>
                <a:cubicBezTo>
                  <a:pt x="3629" y="1081314"/>
                  <a:pt x="4905" y="1150421"/>
                  <a:pt x="10886" y="1219200"/>
                </a:cubicBezTo>
                <a:cubicBezTo>
                  <a:pt x="12182" y="1234105"/>
                  <a:pt x="15878" y="1248992"/>
                  <a:pt x="21771" y="1262743"/>
                </a:cubicBezTo>
                <a:cubicBezTo>
                  <a:pt x="26925" y="1274768"/>
                  <a:pt x="36286" y="1284514"/>
                  <a:pt x="43543" y="1295400"/>
                </a:cubicBezTo>
                <a:cubicBezTo>
                  <a:pt x="47172" y="1309914"/>
                  <a:pt x="51495" y="1324272"/>
                  <a:pt x="54429" y="1338943"/>
                </a:cubicBezTo>
                <a:cubicBezTo>
                  <a:pt x="64137" y="1387484"/>
                  <a:pt x="64522" y="1411974"/>
                  <a:pt x="76200" y="1458686"/>
                </a:cubicBezTo>
                <a:cubicBezTo>
                  <a:pt x="78983" y="1469818"/>
                  <a:pt x="83457" y="1480457"/>
                  <a:pt x="87086" y="1491343"/>
                </a:cubicBezTo>
                <a:cubicBezTo>
                  <a:pt x="90714" y="1513114"/>
                  <a:pt x="88100" y="1536916"/>
                  <a:pt x="97971" y="1556657"/>
                </a:cubicBezTo>
                <a:cubicBezTo>
                  <a:pt x="103822" y="1568359"/>
                  <a:pt x="123695" y="1567334"/>
                  <a:pt x="130629" y="1578428"/>
                </a:cubicBezTo>
                <a:cubicBezTo>
                  <a:pt x="142792" y="1597889"/>
                  <a:pt x="138630" y="1625384"/>
                  <a:pt x="152400" y="1643743"/>
                </a:cubicBezTo>
                <a:cubicBezTo>
                  <a:pt x="163286" y="1658257"/>
                  <a:pt x="173442" y="1673348"/>
                  <a:pt x="185057" y="1687286"/>
                </a:cubicBezTo>
                <a:cubicBezTo>
                  <a:pt x="191627" y="1695170"/>
                  <a:pt x="200671" y="1700846"/>
                  <a:pt x="206829" y="1709057"/>
                </a:cubicBezTo>
                <a:cubicBezTo>
                  <a:pt x="284954" y="1813223"/>
                  <a:pt x="216546" y="1740547"/>
                  <a:pt x="283029" y="1807028"/>
                </a:cubicBezTo>
                <a:cubicBezTo>
                  <a:pt x="290286" y="1821542"/>
                  <a:pt x="294412" y="1838105"/>
                  <a:pt x="304800" y="1850571"/>
                </a:cubicBezTo>
                <a:cubicBezTo>
                  <a:pt x="315792" y="1863761"/>
                  <a:pt x="369374" y="1888301"/>
                  <a:pt x="381000" y="1894114"/>
                </a:cubicBezTo>
                <a:cubicBezTo>
                  <a:pt x="448008" y="1994627"/>
                  <a:pt x="362498" y="1870987"/>
                  <a:pt x="424543" y="1948543"/>
                </a:cubicBezTo>
                <a:cubicBezTo>
                  <a:pt x="432716" y="1958759"/>
                  <a:pt x="436098" y="1973027"/>
                  <a:pt x="446314" y="1981200"/>
                </a:cubicBezTo>
                <a:cubicBezTo>
                  <a:pt x="455274" y="1988368"/>
                  <a:pt x="468085" y="1988457"/>
                  <a:pt x="478971" y="1992086"/>
                </a:cubicBezTo>
                <a:cubicBezTo>
                  <a:pt x="489857" y="2002972"/>
                  <a:pt x="498820" y="2016204"/>
                  <a:pt x="511629" y="2024743"/>
                </a:cubicBezTo>
                <a:cubicBezTo>
                  <a:pt x="521176" y="2031108"/>
                  <a:pt x="534023" y="2030496"/>
                  <a:pt x="544286" y="2035628"/>
                </a:cubicBezTo>
                <a:cubicBezTo>
                  <a:pt x="555988" y="2041479"/>
                  <a:pt x="565584" y="2050909"/>
                  <a:pt x="576943" y="2057400"/>
                </a:cubicBezTo>
                <a:cubicBezTo>
                  <a:pt x="591032" y="2065451"/>
                  <a:pt x="605972" y="2071914"/>
                  <a:pt x="620486" y="2079171"/>
                </a:cubicBezTo>
                <a:cubicBezTo>
                  <a:pt x="692044" y="2150732"/>
                  <a:pt x="557479" y="2022653"/>
                  <a:pt x="707571" y="2122714"/>
                </a:cubicBezTo>
                <a:cubicBezTo>
                  <a:pt x="744331" y="2147220"/>
                  <a:pt x="746238" y="2151731"/>
                  <a:pt x="794657" y="2166257"/>
                </a:cubicBezTo>
                <a:cubicBezTo>
                  <a:pt x="812379" y="2171574"/>
                  <a:pt x="831236" y="2172275"/>
                  <a:pt x="849086" y="2177143"/>
                </a:cubicBezTo>
                <a:cubicBezTo>
                  <a:pt x="871226" y="2183181"/>
                  <a:pt x="893874" y="2188651"/>
                  <a:pt x="914400" y="2198914"/>
                </a:cubicBezTo>
                <a:cubicBezTo>
                  <a:pt x="928914" y="2206171"/>
                  <a:pt x="942200" y="2216750"/>
                  <a:pt x="957943" y="2220686"/>
                </a:cubicBezTo>
                <a:cubicBezTo>
                  <a:pt x="1056674" y="2245369"/>
                  <a:pt x="1085031" y="2238239"/>
                  <a:pt x="1175657" y="2253343"/>
                </a:cubicBezTo>
                <a:cubicBezTo>
                  <a:pt x="1238331" y="2263789"/>
                  <a:pt x="1205082" y="2265435"/>
                  <a:pt x="1273629" y="2286000"/>
                </a:cubicBezTo>
                <a:cubicBezTo>
                  <a:pt x="1291351" y="2291317"/>
                  <a:pt x="1310107" y="2292399"/>
                  <a:pt x="1328057" y="2296886"/>
                </a:cubicBezTo>
                <a:cubicBezTo>
                  <a:pt x="1339189" y="2299669"/>
                  <a:pt x="1349582" y="2304988"/>
                  <a:pt x="1360714" y="2307771"/>
                </a:cubicBezTo>
                <a:cubicBezTo>
                  <a:pt x="1378664" y="2312258"/>
                  <a:pt x="1397000" y="2315028"/>
                  <a:pt x="1415143" y="2318657"/>
                </a:cubicBezTo>
                <a:cubicBezTo>
                  <a:pt x="1458686" y="2315028"/>
                  <a:pt x="1502826" y="2315823"/>
                  <a:pt x="1545771" y="2307771"/>
                </a:cubicBezTo>
                <a:cubicBezTo>
                  <a:pt x="1558265" y="2305428"/>
                  <a:pt x="1610279" y="2274621"/>
                  <a:pt x="1621971" y="2264228"/>
                </a:cubicBezTo>
                <a:cubicBezTo>
                  <a:pt x="1644983" y="2243773"/>
                  <a:pt x="1659747" y="2212683"/>
                  <a:pt x="1687286" y="2198914"/>
                </a:cubicBezTo>
                <a:lnTo>
                  <a:pt x="1730829" y="2177143"/>
                </a:lnTo>
                <a:cubicBezTo>
                  <a:pt x="1756617" y="2151353"/>
                  <a:pt x="1783835" y="2126981"/>
                  <a:pt x="1796143" y="2090057"/>
                </a:cubicBezTo>
                <a:lnTo>
                  <a:pt x="1807029" y="2057400"/>
                </a:lnTo>
                <a:cubicBezTo>
                  <a:pt x="1799772" y="2021114"/>
                  <a:pt x="1796139" y="1983911"/>
                  <a:pt x="1785257" y="1948543"/>
                </a:cubicBezTo>
                <a:cubicBezTo>
                  <a:pt x="1781409" y="1936039"/>
                  <a:pt x="1767623" y="1928298"/>
                  <a:pt x="1763486" y="1915886"/>
                </a:cubicBezTo>
                <a:cubicBezTo>
                  <a:pt x="1756506" y="1894947"/>
                  <a:pt x="1759580" y="1871510"/>
                  <a:pt x="1752600" y="1850571"/>
                </a:cubicBezTo>
                <a:cubicBezTo>
                  <a:pt x="1709938" y="1722584"/>
                  <a:pt x="1747707" y="1905562"/>
                  <a:pt x="1719943" y="1785257"/>
                </a:cubicBezTo>
                <a:cubicBezTo>
                  <a:pt x="1689878" y="1654981"/>
                  <a:pt x="1720722" y="1710227"/>
                  <a:pt x="1676400" y="1643743"/>
                </a:cubicBezTo>
                <a:cubicBezTo>
                  <a:pt x="1672771" y="1629229"/>
                  <a:pt x="1672205" y="1613582"/>
                  <a:pt x="1665514" y="1600200"/>
                </a:cubicBezTo>
                <a:cubicBezTo>
                  <a:pt x="1657400" y="1583973"/>
                  <a:pt x="1642473" y="1572042"/>
                  <a:pt x="1632857" y="1556657"/>
                </a:cubicBezTo>
                <a:cubicBezTo>
                  <a:pt x="1624257" y="1542896"/>
                  <a:pt x="1617478" y="1528029"/>
                  <a:pt x="1611086" y="1513114"/>
                </a:cubicBezTo>
                <a:cubicBezTo>
                  <a:pt x="1606566" y="1502567"/>
                  <a:pt x="1603219" y="1491527"/>
                  <a:pt x="1600200" y="1480457"/>
                </a:cubicBezTo>
                <a:cubicBezTo>
                  <a:pt x="1592327" y="1451589"/>
                  <a:pt x="1595027" y="1418267"/>
                  <a:pt x="1578429" y="1393371"/>
                </a:cubicBezTo>
                <a:lnTo>
                  <a:pt x="1556657" y="1360714"/>
                </a:lnTo>
                <a:cubicBezTo>
                  <a:pt x="1545979" y="1318003"/>
                  <a:pt x="1547967" y="1312575"/>
                  <a:pt x="1524000" y="1273628"/>
                </a:cubicBezTo>
                <a:cubicBezTo>
                  <a:pt x="1503430" y="1240201"/>
                  <a:pt x="1471098" y="1212892"/>
                  <a:pt x="1458686" y="1175657"/>
                </a:cubicBezTo>
                <a:cubicBezTo>
                  <a:pt x="1455057" y="1164771"/>
                  <a:pt x="1452932" y="1153263"/>
                  <a:pt x="1447800" y="1143000"/>
                </a:cubicBezTo>
                <a:cubicBezTo>
                  <a:pt x="1441949" y="1131298"/>
                  <a:pt x="1431511" y="1122222"/>
                  <a:pt x="1426029" y="1110343"/>
                </a:cubicBezTo>
                <a:cubicBezTo>
                  <a:pt x="1409652" y="1074859"/>
                  <a:pt x="1394844" y="1038561"/>
                  <a:pt x="1382486" y="1001486"/>
                </a:cubicBezTo>
                <a:cubicBezTo>
                  <a:pt x="1371224" y="967701"/>
                  <a:pt x="1370006" y="958915"/>
                  <a:pt x="1349829" y="925286"/>
                </a:cubicBezTo>
                <a:cubicBezTo>
                  <a:pt x="1349807" y="925249"/>
                  <a:pt x="1295412" y="843660"/>
                  <a:pt x="1284514" y="827314"/>
                </a:cubicBezTo>
                <a:cubicBezTo>
                  <a:pt x="1277257" y="816428"/>
                  <a:pt x="1271994" y="803908"/>
                  <a:pt x="1262743" y="794657"/>
                </a:cubicBezTo>
                <a:cubicBezTo>
                  <a:pt x="1255486" y="787400"/>
                  <a:pt x="1247382" y="780900"/>
                  <a:pt x="1240971" y="772886"/>
                </a:cubicBezTo>
                <a:cubicBezTo>
                  <a:pt x="1232798" y="762670"/>
                  <a:pt x="1227815" y="750074"/>
                  <a:pt x="1219200" y="740228"/>
                </a:cubicBezTo>
                <a:cubicBezTo>
                  <a:pt x="1132191" y="640788"/>
                  <a:pt x="1194132" y="729083"/>
                  <a:pt x="1132114" y="642257"/>
                </a:cubicBezTo>
                <a:cubicBezTo>
                  <a:pt x="1124510" y="631611"/>
                  <a:pt x="1115656" y="621555"/>
                  <a:pt x="1110343" y="609600"/>
                </a:cubicBezTo>
                <a:cubicBezTo>
                  <a:pt x="1087338" y="557838"/>
                  <a:pt x="1099645" y="548579"/>
                  <a:pt x="1066800" y="511628"/>
                </a:cubicBezTo>
                <a:cubicBezTo>
                  <a:pt x="967373" y="399771"/>
                  <a:pt x="1029130" y="487778"/>
                  <a:pt x="979714" y="413657"/>
                </a:cubicBezTo>
                <a:cubicBezTo>
                  <a:pt x="960811" y="356944"/>
                  <a:pt x="981212" y="401922"/>
                  <a:pt x="947057" y="359228"/>
                </a:cubicBezTo>
                <a:cubicBezTo>
                  <a:pt x="938884" y="349012"/>
                  <a:pt x="935502" y="334744"/>
                  <a:pt x="925286" y="326571"/>
                </a:cubicBezTo>
                <a:cubicBezTo>
                  <a:pt x="916326" y="319403"/>
                  <a:pt x="903515" y="319314"/>
                  <a:pt x="892629" y="315686"/>
                </a:cubicBezTo>
                <a:cubicBezTo>
                  <a:pt x="885372" y="308429"/>
                  <a:pt x="877268" y="301928"/>
                  <a:pt x="870857" y="293914"/>
                </a:cubicBezTo>
                <a:cubicBezTo>
                  <a:pt x="862684" y="283698"/>
                  <a:pt x="858337" y="270508"/>
                  <a:pt x="849086" y="261257"/>
                </a:cubicBezTo>
                <a:cubicBezTo>
                  <a:pt x="806235" y="218406"/>
                  <a:pt x="826977" y="260808"/>
                  <a:pt x="794657" y="217714"/>
                </a:cubicBezTo>
                <a:cubicBezTo>
                  <a:pt x="783301" y="202573"/>
                  <a:pt x="735434" y="118145"/>
                  <a:pt x="707571" y="108857"/>
                </a:cubicBezTo>
                <a:lnTo>
                  <a:pt x="674914" y="97971"/>
                </a:lnTo>
                <a:cubicBezTo>
                  <a:pt x="651165" y="26720"/>
                  <a:pt x="684150" y="96651"/>
                  <a:pt x="631371" y="54428"/>
                </a:cubicBezTo>
                <a:cubicBezTo>
                  <a:pt x="621155" y="46255"/>
                  <a:pt x="620959" y="28262"/>
                  <a:pt x="609600" y="21771"/>
                </a:cubicBezTo>
                <a:cubicBezTo>
                  <a:pt x="593535" y="12591"/>
                  <a:pt x="573422" y="13928"/>
                  <a:pt x="555171" y="10886"/>
                </a:cubicBezTo>
                <a:cubicBezTo>
                  <a:pt x="529862" y="6668"/>
                  <a:pt x="504371" y="3629"/>
                  <a:pt x="478971" y="0"/>
                </a:cubicBezTo>
                <a:lnTo>
                  <a:pt x="446314" y="21771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685800" y="2197784"/>
            <a:ext cx="1230086" cy="2111829"/>
          </a:xfrm>
          <a:custGeom>
            <a:avLst/>
            <a:gdLst>
              <a:gd name="connsiteX0" fmla="*/ 0 w 1230086"/>
              <a:gd name="connsiteY0" fmla="*/ 0 h 2111829"/>
              <a:gd name="connsiteX1" fmla="*/ 10886 w 1230086"/>
              <a:gd name="connsiteY1" fmla="*/ 391886 h 2111829"/>
              <a:gd name="connsiteX2" fmla="*/ 21771 w 1230086"/>
              <a:gd name="connsiteY2" fmla="*/ 522515 h 2111829"/>
              <a:gd name="connsiteX3" fmla="*/ 43543 w 1230086"/>
              <a:gd name="connsiteY3" fmla="*/ 903515 h 2111829"/>
              <a:gd name="connsiteX4" fmla="*/ 76200 w 1230086"/>
              <a:gd name="connsiteY4" fmla="*/ 968829 h 2111829"/>
              <a:gd name="connsiteX5" fmla="*/ 97971 w 1230086"/>
              <a:gd name="connsiteY5" fmla="*/ 1055915 h 2111829"/>
              <a:gd name="connsiteX6" fmla="*/ 108857 w 1230086"/>
              <a:gd name="connsiteY6" fmla="*/ 1099457 h 2111829"/>
              <a:gd name="connsiteX7" fmla="*/ 119743 w 1230086"/>
              <a:gd name="connsiteY7" fmla="*/ 1143000 h 2111829"/>
              <a:gd name="connsiteX8" fmla="*/ 141514 w 1230086"/>
              <a:gd name="connsiteY8" fmla="*/ 1208315 h 2111829"/>
              <a:gd name="connsiteX9" fmla="*/ 163286 w 1230086"/>
              <a:gd name="connsiteY9" fmla="*/ 1415143 h 2111829"/>
              <a:gd name="connsiteX10" fmla="*/ 174171 w 1230086"/>
              <a:gd name="connsiteY10" fmla="*/ 1447800 h 2111829"/>
              <a:gd name="connsiteX11" fmla="*/ 185057 w 1230086"/>
              <a:gd name="connsiteY11" fmla="*/ 1491343 h 2111829"/>
              <a:gd name="connsiteX12" fmla="*/ 217714 w 1230086"/>
              <a:gd name="connsiteY12" fmla="*/ 1545772 h 2111829"/>
              <a:gd name="connsiteX13" fmla="*/ 239486 w 1230086"/>
              <a:gd name="connsiteY13" fmla="*/ 1600200 h 2111829"/>
              <a:gd name="connsiteX14" fmla="*/ 272143 w 1230086"/>
              <a:gd name="connsiteY14" fmla="*/ 1676400 h 2111829"/>
              <a:gd name="connsiteX15" fmla="*/ 293914 w 1230086"/>
              <a:gd name="connsiteY15" fmla="*/ 1698172 h 2111829"/>
              <a:gd name="connsiteX16" fmla="*/ 326571 w 1230086"/>
              <a:gd name="connsiteY16" fmla="*/ 1785257 h 2111829"/>
              <a:gd name="connsiteX17" fmla="*/ 337457 w 1230086"/>
              <a:gd name="connsiteY17" fmla="*/ 1817915 h 2111829"/>
              <a:gd name="connsiteX18" fmla="*/ 370114 w 1230086"/>
              <a:gd name="connsiteY18" fmla="*/ 1839686 h 2111829"/>
              <a:gd name="connsiteX19" fmla="*/ 402771 w 1230086"/>
              <a:gd name="connsiteY19" fmla="*/ 1883229 h 2111829"/>
              <a:gd name="connsiteX20" fmla="*/ 424543 w 1230086"/>
              <a:gd name="connsiteY20" fmla="*/ 1915886 h 2111829"/>
              <a:gd name="connsiteX21" fmla="*/ 457200 w 1230086"/>
              <a:gd name="connsiteY21" fmla="*/ 1937657 h 2111829"/>
              <a:gd name="connsiteX22" fmla="*/ 511629 w 1230086"/>
              <a:gd name="connsiteY22" fmla="*/ 1992086 h 2111829"/>
              <a:gd name="connsiteX23" fmla="*/ 544286 w 1230086"/>
              <a:gd name="connsiteY23" fmla="*/ 2024743 h 2111829"/>
              <a:gd name="connsiteX24" fmla="*/ 566057 w 1230086"/>
              <a:gd name="connsiteY24" fmla="*/ 2046515 h 2111829"/>
              <a:gd name="connsiteX25" fmla="*/ 598714 w 1230086"/>
              <a:gd name="connsiteY25" fmla="*/ 2068286 h 2111829"/>
              <a:gd name="connsiteX26" fmla="*/ 620486 w 1230086"/>
              <a:gd name="connsiteY26" fmla="*/ 2090057 h 2111829"/>
              <a:gd name="connsiteX27" fmla="*/ 685800 w 1230086"/>
              <a:gd name="connsiteY27" fmla="*/ 2111829 h 2111829"/>
              <a:gd name="connsiteX28" fmla="*/ 816429 w 1230086"/>
              <a:gd name="connsiteY28" fmla="*/ 2100943 h 2111829"/>
              <a:gd name="connsiteX29" fmla="*/ 914400 w 1230086"/>
              <a:gd name="connsiteY29" fmla="*/ 2024743 h 2111829"/>
              <a:gd name="connsiteX30" fmla="*/ 947057 w 1230086"/>
              <a:gd name="connsiteY30" fmla="*/ 2002972 h 2111829"/>
              <a:gd name="connsiteX31" fmla="*/ 1012371 w 1230086"/>
              <a:gd name="connsiteY31" fmla="*/ 1937657 h 2111829"/>
              <a:gd name="connsiteX32" fmla="*/ 1055914 w 1230086"/>
              <a:gd name="connsiteY32" fmla="*/ 1872343 h 2111829"/>
              <a:gd name="connsiteX33" fmla="*/ 1099457 w 1230086"/>
              <a:gd name="connsiteY33" fmla="*/ 1785257 h 2111829"/>
              <a:gd name="connsiteX34" fmla="*/ 1132114 w 1230086"/>
              <a:gd name="connsiteY34" fmla="*/ 1687286 h 2111829"/>
              <a:gd name="connsiteX35" fmla="*/ 1143000 w 1230086"/>
              <a:gd name="connsiteY35" fmla="*/ 1654629 h 2111829"/>
              <a:gd name="connsiteX36" fmla="*/ 1164771 w 1230086"/>
              <a:gd name="connsiteY36" fmla="*/ 1621972 h 2111829"/>
              <a:gd name="connsiteX37" fmla="*/ 1175657 w 1230086"/>
              <a:gd name="connsiteY37" fmla="*/ 1567543 h 2111829"/>
              <a:gd name="connsiteX38" fmla="*/ 1186543 w 1230086"/>
              <a:gd name="connsiteY38" fmla="*/ 1524000 h 2111829"/>
              <a:gd name="connsiteX39" fmla="*/ 1208314 w 1230086"/>
              <a:gd name="connsiteY39" fmla="*/ 1338943 h 2111829"/>
              <a:gd name="connsiteX40" fmla="*/ 1230086 w 1230086"/>
              <a:gd name="connsiteY40" fmla="*/ 1132115 h 2111829"/>
              <a:gd name="connsiteX41" fmla="*/ 1219200 w 1230086"/>
              <a:gd name="connsiteY41" fmla="*/ 544286 h 2111829"/>
              <a:gd name="connsiteX42" fmla="*/ 1208314 w 1230086"/>
              <a:gd name="connsiteY42" fmla="*/ 435429 h 2111829"/>
              <a:gd name="connsiteX43" fmla="*/ 1197429 w 1230086"/>
              <a:gd name="connsiteY43" fmla="*/ 304800 h 2111829"/>
              <a:gd name="connsiteX44" fmla="*/ 1175657 w 1230086"/>
              <a:gd name="connsiteY44" fmla="*/ 195943 h 2111829"/>
              <a:gd name="connsiteX45" fmla="*/ 1175657 w 1230086"/>
              <a:gd name="connsiteY45" fmla="*/ 97972 h 211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30086" h="2111829">
                <a:moveTo>
                  <a:pt x="0" y="0"/>
                </a:moveTo>
                <a:cubicBezTo>
                  <a:pt x="3629" y="130629"/>
                  <a:pt x="5446" y="261320"/>
                  <a:pt x="10886" y="391886"/>
                </a:cubicBezTo>
                <a:cubicBezTo>
                  <a:pt x="12705" y="435542"/>
                  <a:pt x="18988" y="478910"/>
                  <a:pt x="21771" y="522515"/>
                </a:cubicBezTo>
                <a:cubicBezTo>
                  <a:pt x="29874" y="649464"/>
                  <a:pt x="-13346" y="789737"/>
                  <a:pt x="43543" y="903515"/>
                </a:cubicBezTo>
                <a:cubicBezTo>
                  <a:pt x="54429" y="925286"/>
                  <a:pt x="68013" y="945906"/>
                  <a:pt x="76200" y="968829"/>
                </a:cubicBezTo>
                <a:cubicBezTo>
                  <a:pt x="86264" y="997008"/>
                  <a:pt x="90714" y="1026886"/>
                  <a:pt x="97971" y="1055915"/>
                </a:cubicBezTo>
                <a:lnTo>
                  <a:pt x="108857" y="1099457"/>
                </a:lnTo>
                <a:cubicBezTo>
                  <a:pt x="112486" y="1113971"/>
                  <a:pt x="115012" y="1128807"/>
                  <a:pt x="119743" y="1143000"/>
                </a:cubicBezTo>
                <a:lnTo>
                  <a:pt x="141514" y="1208315"/>
                </a:lnTo>
                <a:cubicBezTo>
                  <a:pt x="146228" y="1264884"/>
                  <a:pt x="151096" y="1354192"/>
                  <a:pt x="163286" y="1415143"/>
                </a:cubicBezTo>
                <a:cubicBezTo>
                  <a:pt x="165536" y="1426395"/>
                  <a:pt x="171019" y="1436767"/>
                  <a:pt x="174171" y="1447800"/>
                </a:cubicBezTo>
                <a:cubicBezTo>
                  <a:pt x="178281" y="1462185"/>
                  <a:pt x="178981" y="1477671"/>
                  <a:pt x="185057" y="1491343"/>
                </a:cubicBezTo>
                <a:cubicBezTo>
                  <a:pt x="193650" y="1510678"/>
                  <a:pt x="208252" y="1526848"/>
                  <a:pt x="217714" y="1545772"/>
                </a:cubicBezTo>
                <a:cubicBezTo>
                  <a:pt x="226453" y="1563249"/>
                  <a:pt x="232625" y="1581904"/>
                  <a:pt x="239486" y="1600200"/>
                </a:cubicBezTo>
                <a:cubicBezTo>
                  <a:pt x="251929" y="1633381"/>
                  <a:pt x="250293" y="1643624"/>
                  <a:pt x="272143" y="1676400"/>
                </a:cubicBezTo>
                <a:cubicBezTo>
                  <a:pt x="277836" y="1684940"/>
                  <a:pt x="286657" y="1690915"/>
                  <a:pt x="293914" y="1698172"/>
                </a:cubicBezTo>
                <a:cubicBezTo>
                  <a:pt x="313984" y="1778452"/>
                  <a:pt x="292416" y="1705562"/>
                  <a:pt x="326571" y="1785257"/>
                </a:cubicBezTo>
                <a:cubicBezTo>
                  <a:pt x="331091" y="1795804"/>
                  <a:pt x="330289" y="1808955"/>
                  <a:pt x="337457" y="1817915"/>
                </a:cubicBezTo>
                <a:cubicBezTo>
                  <a:pt x="345630" y="1828131"/>
                  <a:pt x="359228" y="1832429"/>
                  <a:pt x="370114" y="1839686"/>
                </a:cubicBezTo>
                <a:cubicBezTo>
                  <a:pt x="381000" y="1854200"/>
                  <a:pt x="392226" y="1868466"/>
                  <a:pt x="402771" y="1883229"/>
                </a:cubicBezTo>
                <a:cubicBezTo>
                  <a:pt x="410375" y="1893875"/>
                  <a:pt x="415292" y="1906635"/>
                  <a:pt x="424543" y="1915886"/>
                </a:cubicBezTo>
                <a:cubicBezTo>
                  <a:pt x="433794" y="1925137"/>
                  <a:pt x="447354" y="1929042"/>
                  <a:pt x="457200" y="1937657"/>
                </a:cubicBezTo>
                <a:cubicBezTo>
                  <a:pt x="476510" y="1954553"/>
                  <a:pt x="493486" y="1973943"/>
                  <a:pt x="511629" y="1992086"/>
                </a:cubicBezTo>
                <a:lnTo>
                  <a:pt x="544286" y="2024743"/>
                </a:lnTo>
                <a:cubicBezTo>
                  <a:pt x="551543" y="2032000"/>
                  <a:pt x="557517" y="2040822"/>
                  <a:pt x="566057" y="2046515"/>
                </a:cubicBezTo>
                <a:cubicBezTo>
                  <a:pt x="576943" y="2053772"/>
                  <a:pt x="588498" y="2060113"/>
                  <a:pt x="598714" y="2068286"/>
                </a:cubicBezTo>
                <a:cubicBezTo>
                  <a:pt x="606728" y="2074697"/>
                  <a:pt x="611306" y="2085467"/>
                  <a:pt x="620486" y="2090057"/>
                </a:cubicBezTo>
                <a:cubicBezTo>
                  <a:pt x="641012" y="2100320"/>
                  <a:pt x="685800" y="2111829"/>
                  <a:pt x="685800" y="2111829"/>
                </a:cubicBezTo>
                <a:cubicBezTo>
                  <a:pt x="729343" y="2108200"/>
                  <a:pt x="774329" y="2112637"/>
                  <a:pt x="816429" y="2100943"/>
                </a:cubicBezTo>
                <a:cubicBezTo>
                  <a:pt x="865952" y="2087186"/>
                  <a:pt x="880068" y="2053353"/>
                  <a:pt x="914400" y="2024743"/>
                </a:cubicBezTo>
                <a:cubicBezTo>
                  <a:pt x="924451" y="2016368"/>
                  <a:pt x="937279" y="2011664"/>
                  <a:pt x="947057" y="2002972"/>
                </a:cubicBezTo>
                <a:cubicBezTo>
                  <a:pt x="970069" y="1982516"/>
                  <a:pt x="995292" y="1963275"/>
                  <a:pt x="1012371" y="1937657"/>
                </a:cubicBezTo>
                <a:lnTo>
                  <a:pt x="1055914" y="1872343"/>
                </a:lnTo>
                <a:cubicBezTo>
                  <a:pt x="1082644" y="1765424"/>
                  <a:pt x="1043946" y="1896279"/>
                  <a:pt x="1099457" y="1785257"/>
                </a:cubicBezTo>
                <a:cubicBezTo>
                  <a:pt x="1099465" y="1785240"/>
                  <a:pt x="1126668" y="1703624"/>
                  <a:pt x="1132114" y="1687286"/>
                </a:cubicBezTo>
                <a:cubicBezTo>
                  <a:pt x="1135743" y="1676400"/>
                  <a:pt x="1136635" y="1664176"/>
                  <a:pt x="1143000" y="1654629"/>
                </a:cubicBezTo>
                <a:lnTo>
                  <a:pt x="1164771" y="1621972"/>
                </a:lnTo>
                <a:cubicBezTo>
                  <a:pt x="1168400" y="1603829"/>
                  <a:pt x="1171643" y="1585605"/>
                  <a:pt x="1175657" y="1567543"/>
                </a:cubicBezTo>
                <a:cubicBezTo>
                  <a:pt x="1178903" y="1552938"/>
                  <a:pt x="1184083" y="1538757"/>
                  <a:pt x="1186543" y="1524000"/>
                </a:cubicBezTo>
                <a:cubicBezTo>
                  <a:pt x="1192832" y="1486269"/>
                  <a:pt x="1203940" y="1373935"/>
                  <a:pt x="1208314" y="1338943"/>
                </a:cubicBezTo>
                <a:cubicBezTo>
                  <a:pt x="1229648" y="1168268"/>
                  <a:pt x="1209800" y="1375537"/>
                  <a:pt x="1230086" y="1132115"/>
                </a:cubicBezTo>
                <a:cubicBezTo>
                  <a:pt x="1226457" y="936172"/>
                  <a:pt x="1225321" y="740167"/>
                  <a:pt x="1219200" y="544286"/>
                </a:cubicBezTo>
                <a:cubicBezTo>
                  <a:pt x="1218061" y="507837"/>
                  <a:pt x="1211615" y="471746"/>
                  <a:pt x="1208314" y="435429"/>
                </a:cubicBezTo>
                <a:cubicBezTo>
                  <a:pt x="1204358" y="391915"/>
                  <a:pt x="1202848" y="348157"/>
                  <a:pt x="1197429" y="304800"/>
                </a:cubicBezTo>
                <a:cubicBezTo>
                  <a:pt x="1183540" y="193687"/>
                  <a:pt x="1185535" y="344109"/>
                  <a:pt x="1175657" y="195943"/>
                </a:cubicBezTo>
                <a:cubicBezTo>
                  <a:pt x="1173485" y="163358"/>
                  <a:pt x="1175657" y="130629"/>
                  <a:pt x="1175657" y="9797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Multiply 69"/>
          <p:cNvSpPr/>
          <p:nvPr/>
        </p:nvSpPr>
        <p:spPr>
          <a:xfrm>
            <a:off x="1616529" y="5422503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1308462" y="1639010"/>
            <a:ext cx="536667" cy="83530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341971" y="2518432"/>
            <a:ext cx="945067" cy="57216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 flipH="1">
                <a:off x="383305" y="4278004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3305" y="4278004"/>
                <a:ext cx="441909" cy="461665"/>
              </a:xfrm>
              <a:prstGeom prst="rect">
                <a:avLst/>
              </a:prstGeom>
              <a:blipFill rotWithShape="1">
                <a:blip r:embed="rId10"/>
                <a:stretch>
                  <a:fillRect r="-1389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Connector 81"/>
          <p:cNvCxnSpPr/>
          <p:nvPr/>
        </p:nvCxnSpPr>
        <p:spPr>
          <a:xfrm flipH="1">
            <a:off x="862039" y="2511905"/>
            <a:ext cx="423053" cy="193508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4" name="Flowchart: Connector 83"/>
          <p:cNvSpPr/>
          <p:nvPr/>
        </p:nvSpPr>
        <p:spPr>
          <a:xfrm>
            <a:off x="829593" y="4418525"/>
            <a:ext cx="76200" cy="76200"/>
          </a:xfrm>
          <a:prstGeom prst="flowChartConnector">
            <a:avLst/>
          </a:prstGeom>
          <a:solidFill>
            <a:schemeClr val="accent1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971800" y="1745708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Remove the last center, but keep a </a:t>
            </a:r>
            <a:r>
              <a:rPr lang="en-US" dirty="0" smtClean="0">
                <a:solidFill>
                  <a:srgbClr val="FF0000"/>
                </a:solidFill>
              </a:rPr>
              <a:t>dominating vertex </a:t>
            </a:r>
            <a:r>
              <a:rPr lang="en-US" dirty="0" smtClean="0"/>
              <a:t>v with an edge connecting v</a:t>
            </a:r>
            <a:r>
              <a:rPr lang="en-US" baseline="-25000" dirty="0" smtClean="0"/>
              <a:t>6</a:t>
            </a:r>
            <a:r>
              <a:rPr lang="en-US" dirty="0" smtClean="0"/>
              <a:t>, such that if a center </a:t>
            </a:r>
            <a:r>
              <a:rPr lang="en-US" dirty="0" smtClean="0">
                <a:solidFill>
                  <a:srgbClr val="FF0000"/>
                </a:solidFill>
              </a:rPr>
              <a:t>outside</a:t>
            </a:r>
            <a:r>
              <a:rPr lang="en-US" dirty="0" smtClean="0"/>
              <a:t> the path that can cover v also covers all other vertices (v</a:t>
            </a:r>
            <a:r>
              <a:rPr lang="en-US" baseline="-25000" dirty="0" smtClean="0"/>
              <a:t>4</a:t>
            </a:r>
            <a:r>
              <a:rPr lang="en-US" dirty="0" smtClean="0"/>
              <a:t> and v</a:t>
            </a:r>
            <a:r>
              <a:rPr lang="en-US" baseline="-25000" dirty="0" smtClean="0"/>
              <a:t>5</a:t>
            </a:r>
            <a:r>
              <a:rPr lang="en-US" dirty="0" smtClean="0"/>
              <a:t>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971800" y="2785280"/>
            <a:ext cx="601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a typeface="Cambria Math"/>
                <a:cs typeface="Times New Roman" panose="02020603050405020304" pitchFamily="18" charset="0"/>
              </a:rPr>
              <a:t>The path </a:t>
            </a:r>
            <a:r>
              <a:rPr lang="en-US" sz="2400" dirty="0" smtClean="0"/>
              <a:t>is replaced </a:t>
            </a:r>
            <a:r>
              <a:rPr lang="en-US" sz="2400" dirty="0"/>
              <a:t>by </a:t>
            </a:r>
            <a:r>
              <a:rPr lang="en-US" sz="2400" dirty="0" smtClean="0"/>
              <a:t>a </a:t>
            </a:r>
            <a:r>
              <a:rPr lang="en-US" sz="3600" dirty="0" smtClean="0">
                <a:solidFill>
                  <a:srgbClr val="FF0000"/>
                </a:solidFill>
              </a:rPr>
              <a:t>thorn</a:t>
            </a:r>
            <a:r>
              <a:rPr lang="en-US" sz="2400" dirty="0" smtClean="0"/>
              <a:t> which is an (artificial) edge from the top vertex to the dominating vertex  </a:t>
            </a:r>
            <a:endParaRPr lang="en-US" sz="2400" dirty="0"/>
          </a:p>
        </p:txBody>
      </p:sp>
      <p:sp>
        <p:nvSpPr>
          <p:cNvPr id="74" name="Multiply 69"/>
          <p:cNvSpPr/>
          <p:nvPr/>
        </p:nvSpPr>
        <p:spPr>
          <a:xfrm>
            <a:off x="1543050" y="1793740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3765" y="4309613"/>
            <a:ext cx="605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difference between a twig and a thorn:</a:t>
            </a:r>
          </a:p>
          <a:p>
            <a:r>
              <a:rPr lang="en-US" sz="2400" dirty="0" smtClean="0"/>
              <a:t>In the future algorithm, a center will be placed </a:t>
            </a:r>
          </a:p>
          <a:p>
            <a:r>
              <a:rPr lang="en-US" sz="2400" dirty="0" smtClean="0"/>
              <a:t>at a twig while this may not be true for a thorn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885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6" grpId="0"/>
      <p:bldP spid="20" grpId="0"/>
      <p:bldP spid="21" grpId="0"/>
      <p:bldP spid="22" grpId="0"/>
      <p:bldP spid="23" grpId="0"/>
      <p:bldP spid="27" grpId="0" animBg="1"/>
      <p:bldP spid="3" grpId="0" animBg="1"/>
      <p:bldP spid="73" grpId="0" animBg="1"/>
      <p:bldP spid="80" grpId="0"/>
      <p:bldP spid="84" grpId="0" animBg="1"/>
      <p:bldP spid="33" grpId="0"/>
      <p:bldP spid="34" grpId="0"/>
      <p:bldP spid="74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After processing all inactive leaf paths, if the number of leaves at the new tree is still more than 2n/r</a:t>
            </a:r>
          </a:p>
          <a:p>
            <a:r>
              <a:rPr lang="en-US" dirty="0" smtClean="0"/>
              <a:t>Run the same algorithm again but need to take care of the </a:t>
            </a:r>
            <a:r>
              <a:rPr lang="en-US" dirty="0" smtClean="0">
                <a:solidFill>
                  <a:srgbClr val="FF0000"/>
                </a:solidFill>
              </a:rPr>
              <a:t>twigs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thorns</a:t>
            </a:r>
          </a:p>
          <a:p>
            <a:r>
              <a:rPr lang="en-US" dirty="0" smtClean="0"/>
              <a:t>Compute a path partition of the new tree without  twigs and thorns</a:t>
            </a:r>
          </a:p>
          <a:p>
            <a:r>
              <a:rPr lang="en-US" dirty="0"/>
              <a:t>E</a:t>
            </a:r>
            <a:r>
              <a:rPr lang="en-US" dirty="0" smtClean="0"/>
              <a:t>ach path, along with all attached twigs and thorn, is called a </a:t>
            </a:r>
            <a:r>
              <a:rPr lang="en-US" dirty="0" smtClean="0">
                <a:solidFill>
                  <a:srgbClr val="FF0000"/>
                </a:solidFill>
              </a:rPr>
              <a:t>stem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stem-partition</a:t>
            </a:r>
            <a:r>
              <a:rPr lang="en-US" dirty="0" smtClean="0"/>
              <a:t> of the tree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leaf-stem</a:t>
            </a:r>
            <a:r>
              <a:rPr lang="en-US" dirty="0" smtClean="0"/>
              <a:t>: if the path has a leaf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63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stem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339020" y="3461308"/>
            <a:ext cx="152400" cy="838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491420" y="4299508"/>
            <a:ext cx="419100" cy="7620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605720" y="5061508"/>
            <a:ext cx="304800" cy="6096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Flowchart: Connector 6"/>
          <p:cNvSpPr/>
          <p:nvPr/>
        </p:nvSpPr>
        <p:spPr>
          <a:xfrm>
            <a:off x="4850649" y="5023408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4300920" y="3388004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4432611" y="4261408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4575188" y="5633008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343400" y="2590800"/>
            <a:ext cx="148020" cy="83530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4453320" y="25146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4284591" y="3388004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339020" y="1714500"/>
            <a:ext cx="152400" cy="838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Flowchart: Connector 14"/>
          <p:cNvSpPr/>
          <p:nvPr/>
        </p:nvSpPr>
        <p:spPr>
          <a:xfrm>
            <a:off x="4307425" y="17145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flipH="1">
                <a:off x="4162670" y="5478375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62670" y="5478375"/>
                <a:ext cx="441909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2778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 flipH="1">
                <a:off x="4375526" y="4792575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375526" y="4792575"/>
                <a:ext cx="441909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4167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flipH="1">
                <a:off x="4046676" y="3873802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046676" y="3873802"/>
                <a:ext cx="441909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4167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 flipH="1">
                <a:off x="3880782" y="3195271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80782" y="3195271"/>
                <a:ext cx="441909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1389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 flipH="1">
                <a:off x="3928173" y="2309937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928173" y="2309937"/>
                <a:ext cx="441909" cy="461665"/>
              </a:xfrm>
              <a:prstGeom prst="rect">
                <a:avLst/>
              </a:prstGeom>
              <a:blipFill rotWithShape="0">
                <a:blip r:embed="rId6"/>
                <a:stretch>
                  <a:fillRect r="-4110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flipH="1">
                <a:off x="3901491" y="1483667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901491" y="1483667"/>
                <a:ext cx="441909" cy="461665"/>
              </a:xfrm>
              <a:prstGeom prst="rect">
                <a:avLst/>
              </a:prstGeom>
              <a:blipFill rotWithShape="0">
                <a:blip r:embed="rId7"/>
                <a:stretch>
                  <a:fillRect r="-2740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 flipV="1">
            <a:off x="4508397" y="2540769"/>
            <a:ext cx="822261" cy="379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772883" y="2590800"/>
            <a:ext cx="724587" cy="67399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3734783" y="3240316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333021" y="3426104"/>
            <a:ext cx="894779" cy="17043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9" idx="3"/>
          </p:cNvCxnSpPr>
          <p:nvPr/>
        </p:nvCxnSpPr>
        <p:spPr>
          <a:xfrm flipV="1">
            <a:off x="3551400" y="4326449"/>
            <a:ext cx="892370" cy="1115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910520" y="4914270"/>
            <a:ext cx="808912" cy="14723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" name="Flowchart: Connector 42"/>
          <p:cNvSpPr/>
          <p:nvPr/>
        </p:nvSpPr>
        <p:spPr>
          <a:xfrm>
            <a:off x="5271876" y="2505891"/>
            <a:ext cx="76200" cy="76200"/>
          </a:xfrm>
          <a:prstGeom prst="flowChartConnector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Flowchart: Connector 43"/>
          <p:cNvSpPr/>
          <p:nvPr/>
        </p:nvSpPr>
        <p:spPr>
          <a:xfrm>
            <a:off x="3513300" y="4290490"/>
            <a:ext cx="76200" cy="76200"/>
          </a:xfrm>
          <a:prstGeom prst="flowChartConnector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Flowchart: Connector 44"/>
          <p:cNvSpPr/>
          <p:nvPr/>
        </p:nvSpPr>
        <p:spPr>
          <a:xfrm>
            <a:off x="5189700" y="3558440"/>
            <a:ext cx="76200" cy="76200"/>
          </a:xfrm>
          <a:prstGeom prst="flowChartConnector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lowchart: Connector 45"/>
          <p:cNvSpPr/>
          <p:nvPr/>
        </p:nvSpPr>
        <p:spPr>
          <a:xfrm>
            <a:off x="5681332" y="4876170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0" y="1945332"/>
            <a:ext cx="1250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thorn</a:t>
            </a:r>
            <a:endParaRPr lang="en-US" sz="2800" dirty="0"/>
          </a:p>
        </p:txBody>
      </p:sp>
      <p:cxnSp>
        <p:nvCxnSpPr>
          <p:cNvPr id="23" name="Straight Arrow Connector 22"/>
          <p:cNvCxnSpPr>
            <a:stCxn id="3" idx="1"/>
          </p:cNvCxnSpPr>
          <p:nvPr/>
        </p:nvCxnSpPr>
        <p:spPr>
          <a:xfrm flipH="1">
            <a:off x="5105400" y="2206942"/>
            <a:ext cx="838200" cy="29894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22613" y="248159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twig</a:t>
            </a:r>
            <a:endParaRPr lang="en-US" sz="28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266850" y="2895600"/>
            <a:ext cx="643905" cy="15240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495699" y="4143686"/>
            <a:ext cx="808912" cy="14723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9" name="Flowchart: Connector 68"/>
          <p:cNvSpPr/>
          <p:nvPr/>
        </p:nvSpPr>
        <p:spPr>
          <a:xfrm>
            <a:off x="5266511" y="4105586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4612641" y="5514978"/>
            <a:ext cx="808912" cy="14723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1" name="Flowchart: Connector 70"/>
          <p:cNvSpPr/>
          <p:nvPr/>
        </p:nvSpPr>
        <p:spPr>
          <a:xfrm>
            <a:off x="5383453" y="5476878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09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3" grpId="0" animBg="1"/>
      <p:bldP spid="44" grpId="0" animBg="1"/>
      <p:bldP spid="45" grpId="0" animBg="1"/>
      <p:bldP spid="46" grpId="0" animBg="1"/>
      <p:bldP spid="3" grpId="0"/>
      <p:bldP spid="24" grpId="0"/>
      <p:bldP spid="69" grpId="0" animBg="1"/>
      <p:bldP spid="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51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S: the set of all </a:t>
            </a:r>
            <a:r>
              <a:rPr lang="en-US" sz="2800" dirty="0" smtClean="0">
                <a:solidFill>
                  <a:srgbClr val="FF0000"/>
                </a:solidFill>
              </a:rPr>
              <a:t>leaf stems </a:t>
            </a:r>
            <a:r>
              <a:rPr lang="en-US" sz="2800" dirty="0" smtClean="0"/>
              <a:t>of lengths </a:t>
            </a:r>
            <a:r>
              <a:rPr lang="en-US" sz="2800" dirty="0" smtClean="0">
                <a:solidFill>
                  <a:srgbClr val="FF0000"/>
                </a:solidFill>
              </a:rPr>
              <a:t>at most r</a:t>
            </a:r>
          </a:p>
          <a:p>
            <a:r>
              <a:rPr lang="en-US" sz="2800" dirty="0" smtClean="0"/>
              <a:t>Form matrices on S</a:t>
            </a:r>
          </a:p>
          <a:p>
            <a:pPr lvl="1"/>
            <a:r>
              <a:rPr lang="en-US" sz="2400" dirty="0" smtClean="0"/>
              <a:t>Need to consider all thorns and twigs</a:t>
            </a:r>
          </a:p>
        </p:txBody>
      </p:sp>
    </p:spTree>
    <p:extLst>
      <p:ext uri="{BB962C8B-B14F-4D97-AF65-F5344CB8AC3E}">
        <p14:creationId xmlns:p14="http://schemas.microsoft.com/office/powerpoint/2010/main" val="54068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matrix element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45981" y="3181863"/>
            <a:ext cx="152400" cy="838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7" idx="4"/>
          </p:cNvCxnSpPr>
          <p:nvPr/>
        </p:nvCxnSpPr>
        <p:spPr>
          <a:xfrm flipH="1">
            <a:off x="1425991" y="4020063"/>
            <a:ext cx="72390" cy="83602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7" idx="4"/>
          </p:cNvCxnSpPr>
          <p:nvPr/>
        </p:nvCxnSpPr>
        <p:spPr>
          <a:xfrm>
            <a:off x="1425991" y="4856086"/>
            <a:ext cx="186690" cy="53557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Flowchart: Connector 9"/>
          <p:cNvSpPr/>
          <p:nvPr/>
        </p:nvSpPr>
        <p:spPr>
          <a:xfrm>
            <a:off x="1582149" y="535356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350361" y="2311355"/>
            <a:ext cx="148020" cy="83530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45981" y="1435055"/>
            <a:ext cx="152400" cy="838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Flowchart: Connector 14"/>
          <p:cNvSpPr/>
          <p:nvPr/>
        </p:nvSpPr>
        <p:spPr>
          <a:xfrm>
            <a:off x="1314386" y="143505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 flipH="1">
                <a:off x="893082" y="4519139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93082" y="4519139"/>
                <a:ext cx="441909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 flipH="1">
                <a:off x="997132" y="1875703"/>
                <a:ext cx="441909" cy="491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97132" y="1875703"/>
                <a:ext cx="441909" cy="491417"/>
              </a:xfrm>
              <a:prstGeom prst="rect">
                <a:avLst/>
              </a:prstGeom>
              <a:blipFill rotWithShape="0">
                <a:blip r:embed="rId3"/>
                <a:stretch>
                  <a:fillRect b="-1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H="1">
            <a:off x="729427" y="2299268"/>
            <a:ext cx="785931" cy="18621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4" idx="3"/>
          </p:cNvCxnSpPr>
          <p:nvPr/>
        </p:nvCxnSpPr>
        <p:spPr>
          <a:xfrm>
            <a:off x="1504432" y="2311355"/>
            <a:ext cx="575625" cy="24788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Flowchart: Connector 23"/>
          <p:cNvSpPr/>
          <p:nvPr/>
        </p:nvSpPr>
        <p:spPr>
          <a:xfrm>
            <a:off x="2068898" y="2494194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36763" y="3159695"/>
            <a:ext cx="699407" cy="23316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3"/>
          </p:cNvCxnSpPr>
          <p:nvPr/>
        </p:nvCxnSpPr>
        <p:spPr>
          <a:xfrm flipV="1">
            <a:off x="558361" y="4047004"/>
            <a:ext cx="892370" cy="1115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425991" y="4674212"/>
            <a:ext cx="808912" cy="14723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Flowchart: Connector 27"/>
          <p:cNvSpPr/>
          <p:nvPr/>
        </p:nvSpPr>
        <p:spPr>
          <a:xfrm>
            <a:off x="708304" y="2454057"/>
            <a:ext cx="76200" cy="76200"/>
          </a:xfrm>
          <a:prstGeom prst="flowChartConnector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lowchart: Connector 28"/>
          <p:cNvSpPr/>
          <p:nvPr/>
        </p:nvSpPr>
        <p:spPr>
          <a:xfrm>
            <a:off x="520261" y="4011045"/>
            <a:ext cx="76200" cy="76200"/>
          </a:xfrm>
          <a:prstGeom prst="flowChartConnector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lowchart: Connector 29"/>
          <p:cNvSpPr/>
          <p:nvPr/>
        </p:nvSpPr>
        <p:spPr>
          <a:xfrm>
            <a:off x="593758" y="3367791"/>
            <a:ext cx="76200" cy="76200"/>
          </a:xfrm>
          <a:prstGeom prst="flowChartConnector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lowchart: Connector 30"/>
          <p:cNvSpPr/>
          <p:nvPr/>
        </p:nvSpPr>
        <p:spPr>
          <a:xfrm>
            <a:off x="2196803" y="4636112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>
            <a:endCxn id="38" idx="2"/>
          </p:cNvCxnSpPr>
          <p:nvPr/>
        </p:nvCxnSpPr>
        <p:spPr>
          <a:xfrm flipV="1">
            <a:off x="1467395" y="3645594"/>
            <a:ext cx="574562" cy="3718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Flowchart: Connector 37"/>
          <p:cNvSpPr/>
          <p:nvPr/>
        </p:nvSpPr>
        <p:spPr>
          <a:xfrm>
            <a:off x="2041957" y="3607494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78961" y="5293514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twigs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9157" y="5391663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thorns</a:t>
            </a:r>
            <a:endParaRPr lang="en-US" dirty="0"/>
          </a:p>
        </p:txBody>
      </p: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2732210" y="1417638"/>
            <a:ext cx="5954590" cy="4906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Given </a:t>
            </a:r>
            <a:r>
              <a:rPr lang="en-US" sz="2800" dirty="0" err="1"/>
              <a:t>i</a:t>
            </a:r>
            <a:r>
              <a:rPr lang="en-US" sz="2800" dirty="0"/>
              <a:t> and j, a matrix element is the optimal objective value </a:t>
            </a:r>
            <a:r>
              <a:rPr lang="en-US" sz="2800" dirty="0" smtClean="0"/>
              <a:t>of one of the following </a:t>
            </a:r>
            <a:r>
              <a:rPr lang="en-US" sz="2800" dirty="0" smtClean="0">
                <a:solidFill>
                  <a:srgbClr val="FF0000"/>
                </a:solidFill>
              </a:rPr>
              <a:t>one center problems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All path vertices and thorn vertices from v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to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j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twig vertex </a:t>
            </a:r>
            <a:r>
              <a:rPr lang="en-US" sz="2800" dirty="0" smtClean="0"/>
              <a:t>at v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, in addition to all path vertices </a:t>
            </a:r>
            <a:r>
              <a:rPr lang="en-US" sz="2800" dirty="0"/>
              <a:t>and thorn vertices from v</a:t>
            </a:r>
            <a:r>
              <a:rPr lang="en-US" sz="2800" baseline="-25000" dirty="0"/>
              <a:t>i</a:t>
            </a:r>
            <a:r>
              <a:rPr lang="en-US" sz="2800" dirty="0"/>
              <a:t> to </a:t>
            </a:r>
            <a:r>
              <a:rPr lang="en-US" sz="2800" dirty="0" err="1"/>
              <a:t>v</a:t>
            </a:r>
            <a:r>
              <a:rPr lang="en-US" sz="2800" baseline="-25000" dirty="0" err="1"/>
              <a:t>j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4" name="Freeform 43"/>
          <p:cNvSpPr/>
          <p:nvPr/>
        </p:nvSpPr>
        <p:spPr>
          <a:xfrm>
            <a:off x="466358" y="2041856"/>
            <a:ext cx="1280161" cy="3048000"/>
          </a:xfrm>
          <a:custGeom>
            <a:avLst/>
            <a:gdLst>
              <a:gd name="connsiteX0" fmla="*/ 653143 w 1341120"/>
              <a:gd name="connsiteY0" fmla="*/ 348343 h 3805645"/>
              <a:gd name="connsiteX1" fmla="*/ 1341120 w 1341120"/>
              <a:gd name="connsiteY1" fmla="*/ 0 h 3805645"/>
              <a:gd name="connsiteX2" fmla="*/ 1219200 w 1341120"/>
              <a:gd name="connsiteY2" fmla="*/ 740228 h 3805645"/>
              <a:gd name="connsiteX3" fmla="*/ 957943 w 1341120"/>
              <a:gd name="connsiteY3" fmla="*/ 1785257 h 3805645"/>
              <a:gd name="connsiteX4" fmla="*/ 1088572 w 1341120"/>
              <a:gd name="connsiteY4" fmla="*/ 2995748 h 3805645"/>
              <a:gd name="connsiteX5" fmla="*/ 1036320 w 1341120"/>
              <a:gd name="connsiteY5" fmla="*/ 3805645 h 3805645"/>
              <a:gd name="connsiteX6" fmla="*/ 496389 w 1341120"/>
              <a:gd name="connsiteY6" fmla="*/ 3596640 h 3805645"/>
              <a:gd name="connsiteX7" fmla="*/ 200297 w 1341120"/>
              <a:gd name="connsiteY7" fmla="*/ 2577737 h 3805645"/>
              <a:gd name="connsiteX8" fmla="*/ 0 w 1341120"/>
              <a:gd name="connsiteY8" fmla="*/ 1045028 h 3805645"/>
              <a:gd name="connsiteX9" fmla="*/ 653143 w 1341120"/>
              <a:gd name="connsiteY9" fmla="*/ 348343 h 3805645"/>
              <a:gd name="connsiteX0" fmla="*/ 0 w 1349828"/>
              <a:gd name="connsiteY0" fmla="*/ 200297 h 3805645"/>
              <a:gd name="connsiteX1" fmla="*/ 1349828 w 1349828"/>
              <a:gd name="connsiteY1" fmla="*/ 0 h 3805645"/>
              <a:gd name="connsiteX2" fmla="*/ 1227908 w 1349828"/>
              <a:gd name="connsiteY2" fmla="*/ 740228 h 3805645"/>
              <a:gd name="connsiteX3" fmla="*/ 966651 w 1349828"/>
              <a:gd name="connsiteY3" fmla="*/ 1785257 h 3805645"/>
              <a:gd name="connsiteX4" fmla="*/ 1097280 w 1349828"/>
              <a:gd name="connsiteY4" fmla="*/ 2995748 h 3805645"/>
              <a:gd name="connsiteX5" fmla="*/ 1045028 w 1349828"/>
              <a:gd name="connsiteY5" fmla="*/ 3805645 h 3805645"/>
              <a:gd name="connsiteX6" fmla="*/ 505097 w 1349828"/>
              <a:gd name="connsiteY6" fmla="*/ 3596640 h 3805645"/>
              <a:gd name="connsiteX7" fmla="*/ 209005 w 1349828"/>
              <a:gd name="connsiteY7" fmla="*/ 2577737 h 3805645"/>
              <a:gd name="connsiteX8" fmla="*/ 8708 w 1349828"/>
              <a:gd name="connsiteY8" fmla="*/ 1045028 h 3805645"/>
              <a:gd name="connsiteX9" fmla="*/ 0 w 1349828"/>
              <a:gd name="connsiteY9" fmla="*/ 200297 h 3805645"/>
              <a:gd name="connsiteX0" fmla="*/ 0 w 1227908"/>
              <a:gd name="connsiteY0" fmla="*/ 69669 h 3675017"/>
              <a:gd name="connsiteX1" fmla="*/ 957942 w 1227908"/>
              <a:gd name="connsiteY1" fmla="*/ 0 h 3675017"/>
              <a:gd name="connsiteX2" fmla="*/ 1227908 w 1227908"/>
              <a:gd name="connsiteY2" fmla="*/ 609600 h 3675017"/>
              <a:gd name="connsiteX3" fmla="*/ 966651 w 1227908"/>
              <a:gd name="connsiteY3" fmla="*/ 1654629 h 3675017"/>
              <a:gd name="connsiteX4" fmla="*/ 1097280 w 1227908"/>
              <a:gd name="connsiteY4" fmla="*/ 2865120 h 3675017"/>
              <a:gd name="connsiteX5" fmla="*/ 1045028 w 1227908"/>
              <a:gd name="connsiteY5" fmla="*/ 3675017 h 3675017"/>
              <a:gd name="connsiteX6" fmla="*/ 505097 w 1227908"/>
              <a:gd name="connsiteY6" fmla="*/ 3466012 h 3675017"/>
              <a:gd name="connsiteX7" fmla="*/ 209005 w 1227908"/>
              <a:gd name="connsiteY7" fmla="*/ 2447109 h 3675017"/>
              <a:gd name="connsiteX8" fmla="*/ 8708 w 1227908"/>
              <a:gd name="connsiteY8" fmla="*/ 914400 h 3675017"/>
              <a:gd name="connsiteX9" fmla="*/ 0 w 1227908"/>
              <a:gd name="connsiteY9" fmla="*/ 69669 h 3675017"/>
              <a:gd name="connsiteX0" fmla="*/ 0 w 1114697"/>
              <a:gd name="connsiteY0" fmla="*/ 69669 h 3675017"/>
              <a:gd name="connsiteX1" fmla="*/ 957942 w 1114697"/>
              <a:gd name="connsiteY1" fmla="*/ 0 h 3675017"/>
              <a:gd name="connsiteX2" fmla="*/ 1114697 w 1114697"/>
              <a:gd name="connsiteY2" fmla="*/ 627017 h 3675017"/>
              <a:gd name="connsiteX3" fmla="*/ 966651 w 1114697"/>
              <a:gd name="connsiteY3" fmla="*/ 1654629 h 3675017"/>
              <a:gd name="connsiteX4" fmla="*/ 1097280 w 1114697"/>
              <a:gd name="connsiteY4" fmla="*/ 2865120 h 3675017"/>
              <a:gd name="connsiteX5" fmla="*/ 1045028 w 1114697"/>
              <a:gd name="connsiteY5" fmla="*/ 3675017 h 3675017"/>
              <a:gd name="connsiteX6" fmla="*/ 505097 w 1114697"/>
              <a:gd name="connsiteY6" fmla="*/ 3466012 h 3675017"/>
              <a:gd name="connsiteX7" fmla="*/ 209005 w 1114697"/>
              <a:gd name="connsiteY7" fmla="*/ 2447109 h 3675017"/>
              <a:gd name="connsiteX8" fmla="*/ 8708 w 1114697"/>
              <a:gd name="connsiteY8" fmla="*/ 914400 h 3675017"/>
              <a:gd name="connsiteX9" fmla="*/ 0 w 1114697"/>
              <a:gd name="connsiteY9" fmla="*/ 69669 h 3675017"/>
              <a:gd name="connsiteX0" fmla="*/ 0 w 1114697"/>
              <a:gd name="connsiteY0" fmla="*/ 69669 h 3466012"/>
              <a:gd name="connsiteX1" fmla="*/ 957942 w 1114697"/>
              <a:gd name="connsiteY1" fmla="*/ 0 h 3466012"/>
              <a:gd name="connsiteX2" fmla="*/ 1114697 w 1114697"/>
              <a:gd name="connsiteY2" fmla="*/ 627017 h 3466012"/>
              <a:gd name="connsiteX3" fmla="*/ 966651 w 1114697"/>
              <a:gd name="connsiteY3" fmla="*/ 1654629 h 3466012"/>
              <a:gd name="connsiteX4" fmla="*/ 1097280 w 1114697"/>
              <a:gd name="connsiteY4" fmla="*/ 2865120 h 3466012"/>
              <a:gd name="connsiteX5" fmla="*/ 966651 w 1114697"/>
              <a:gd name="connsiteY5" fmla="*/ 3048000 h 3466012"/>
              <a:gd name="connsiteX6" fmla="*/ 505097 w 1114697"/>
              <a:gd name="connsiteY6" fmla="*/ 3466012 h 3466012"/>
              <a:gd name="connsiteX7" fmla="*/ 209005 w 1114697"/>
              <a:gd name="connsiteY7" fmla="*/ 2447109 h 3466012"/>
              <a:gd name="connsiteX8" fmla="*/ 8708 w 1114697"/>
              <a:gd name="connsiteY8" fmla="*/ 914400 h 3466012"/>
              <a:gd name="connsiteX9" fmla="*/ 0 w 1114697"/>
              <a:gd name="connsiteY9" fmla="*/ 69669 h 3466012"/>
              <a:gd name="connsiteX0" fmla="*/ 0 w 1114697"/>
              <a:gd name="connsiteY0" fmla="*/ 69669 h 3048000"/>
              <a:gd name="connsiteX1" fmla="*/ 957942 w 1114697"/>
              <a:gd name="connsiteY1" fmla="*/ 0 h 3048000"/>
              <a:gd name="connsiteX2" fmla="*/ 1114697 w 1114697"/>
              <a:gd name="connsiteY2" fmla="*/ 627017 h 3048000"/>
              <a:gd name="connsiteX3" fmla="*/ 966651 w 1114697"/>
              <a:gd name="connsiteY3" fmla="*/ 1654629 h 3048000"/>
              <a:gd name="connsiteX4" fmla="*/ 1097280 w 1114697"/>
              <a:gd name="connsiteY4" fmla="*/ 2865120 h 3048000"/>
              <a:gd name="connsiteX5" fmla="*/ 966651 w 1114697"/>
              <a:gd name="connsiteY5" fmla="*/ 3048000 h 3048000"/>
              <a:gd name="connsiteX6" fmla="*/ 261257 w 1114697"/>
              <a:gd name="connsiteY6" fmla="*/ 2987041 h 3048000"/>
              <a:gd name="connsiteX7" fmla="*/ 209005 w 1114697"/>
              <a:gd name="connsiteY7" fmla="*/ 2447109 h 3048000"/>
              <a:gd name="connsiteX8" fmla="*/ 8708 w 1114697"/>
              <a:gd name="connsiteY8" fmla="*/ 914400 h 3048000"/>
              <a:gd name="connsiteX9" fmla="*/ 0 w 1114697"/>
              <a:gd name="connsiteY9" fmla="*/ 69669 h 3048000"/>
              <a:gd name="connsiteX0" fmla="*/ 0 w 1114697"/>
              <a:gd name="connsiteY0" fmla="*/ 69669 h 3048000"/>
              <a:gd name="connsiteX1" fmla="*/ 957942 w 1114697"/>
              <a:gd name="connsiteY1" fmla="*/ 0 h 3048000"/>
              <a:gd name="connsiteX2" fmla="*/ 1114697 w 1114697"/>
              <a:gd name="connsiteY2" fmla="*/ 627017 h 3048000"/>
              <a:gd name="connsiteX3" fmla="*/ 966651 w 1114697"/>
              <a:gd name="connsiteY3" fmla="*/ 1654629 h 3048000"/>
              <a:gd name="connsiteX4" fmla="*/ 1071154 w 1114697"/>
              <a:gd name="connsiteY4" fmla="*/ 2534194 h 3048000"/>
              <a:gd name="connsiteX5" fmla="*/ 966651 w 1114697"/>
              <a:gd name="connsiteY5" fmla="*/ 3048000 h 3048000"/>
              <a:gd name="connsiteX6" fmla="*/ 261257 w 1114697"/>
              <a:gd name="connsiteY6" fmla="*/ 2987041 h 3048000"/>
              <a:gd name="connsiteX7" fmla="*/ 209005 w 1114697"/>
              <a:gd name="connsiteY7" fmla="*/ 2447109 h 3048000"/>
              <a:gd name="connsiteX8" fmla="*/ 8708 w 1114697"/>
              <a:gd name="connsiteY8" fmla="*/ 914400 h 3048000"/>
              <a:gd name="connsiteX9" fmla="*/ 0 w 1114697"/>
              <a:gd name="connsiteY9" fmla="*/ 69669 h 3048000"/>
              <a:gd name="connsiteX0" fmla="*/ 165464 w 1280161"/>
              <a:gd name="connsiteY0" fmla="*/ 69669 h 3048000"/>
              <a:gd name="connsiteX1" fmla="*/ 1123406 w 1280161"/>
              <a:gd name="connsiteY1" fmla="*/ 0 h 3048000"/>
              <a:gd name="connsiteX2" fmla="*/ 1280161 w 1280161"/>
              <a:gd name="connsiteY2" fmla="*/ 627017 h 3048000"/>
              <a:gd name="connsiteX3" fmla="*/ 1132115 w 1280161"/>
              <a:gd name="connsiteY3" fmla="*/ 1654629 h 3048000"/>
              <a:gd name="connsiteX4" fmla="*/ 1236618 w 1280161"/>
              <a:gd name="connsiteY4" fmla="*/ 2534194 h 3048000"/>
              <a:gd name="connsiteX5" fmla="*/ 1132115 w 1280161"/>
              <a:gd name="connsiteY5" fmla="*/ 3048000 h 3048000"/>
              <a:gd name="connsiteX6" fmla="*/ 426721 w 1280161"/>
              <a:gd name="connsiteY6" fmla="*/ 2987041 h 3048000"/>
              <a:gd name="connsiteX7" fmla="*/ 0 w 1280161"/>
              <a:gd name="connsiteY7" fmla="*/ 2011681 h 3048000"/>
              <a:gd name="connsiteX8" fmla="*/ 174172 w 1280161"/>
              <a:gd name="connsiteY8" fmla="*/ 914400 h 3048000"/>
              <a:gd name="connsiteX9" fmla="*/ 165464 w 1280161"/>
              <a:gd name="connsiteY9" fmla="*/ 69669 h 3048000"/>
              <a:gd name="connsiteX0" fmla="*/ 165464 w 1280161"/>
              <a:gd name="connsiteY0" fmla="*/ 69669 h 3048000"/>
              <a:gd name="connsiteX1" fmla="*/ 1123406 w 1280161"/>
              <a:gd name="connsiteY1" fmla="*/ 0 h 3048000"/>
              <a:gd name="connsiteX2" fmla="*/ 1280161 w 1280161"/>
              <a:gd name="connsiteY2" fmla="*/ 627017 h 3048000"/>
              <a:gd name="connsiteX3" fmla="*/ 1132115 w 1280161"/>
              <a:gd name="connsiteY3" fmla="*/ 1654629 h 3048000"/>
              <a:gd name="connsiteX4" fmla="*/ 1236618 w 1280161"/>
              <a:gd name="connsiteY4" fmla="*/ 2534194 h 3048000"/>
              <a:gd name="connsiteX5" fmla="*/ 1132115 w 1280161"/>
              <a:gd name="connsiteY5" fmla="*/ 3048000 h 3048000"/>
              <a:gd name="connsiteX6" fmla="*/ 426721 w 1280161"/>
              <a:gd name="connsiteY6" fmla="*/ 2987041 h 3048000"/>
              <a:gd name="connsiteX7" fmla="*/ 0 w 1280161"/>
              <a:gd name="connsiteY7" fmla="*/ 2011681 h 3048000"/>
              <a:gd name="connsiteX8" fmla="*/ 78377 w 1280161"/>
              <a:gd name="connsiteY8" fmla="*/ 809897 h 3048000"/>
              <a:gd name="connsiteX9" fmla="*/ 165464 w 1280161"/>
              <a:gd name="connsiteY9" fmla="*/ 69669 h 3048000"/>
              <a:gd name="connsiteX0" fmla="*/ 191590 w 1280161"/>
              <a:gd name="connsiteY0" fmla="*/ 200297 h 3048000"/>
              <a:gd name="connsiteX1" fmla="*/ 1123406 w 1280161"/>
              <a:gd name="connsiteY1" fmla="*/ 0 h 3048000"/>
              <a:gd name="connsiteX2" fmla="*/ 1280161 w 1280161"/>
              <a:gd name="connsiteY2" fmla="*/ 627017 h 3048000"/>
              <a:gd name="connsiteX3" fmla="*/ 1132115 w 1280161"/>
              <a:gd name="connsiteY3" fmla="*/ 1654629 h 3048000"/>
              <a:gd name="connsiteX4" fmla="*/ 1236618 w 1280161"/>
              <a:gd name="connsiteY4" fmla="*/ 2534194 h 3048000"/>
              <a:gd name="connsiteX5" fmla="*/ 1132115 w 1280161"/>
              <a:gd name="connsiteY5" fmla="*/ 3048000 h 3048000"/>
              <a:gd name="connsiteX6" fmla="*/ 426721 w 1280161"/>
              <a:gd name="connsiteY6" fmla="*/ 2987041 h 3048000"/>
              <a:gd name="connsiteX7" fmla="*/ 0 w 1280161"/>
              <a:gd name="connsiteY7" fmla="*/ 2011681 h 3048000"/>
              <a:gd name="connsiteX8" fmla="*/ 78377 w 1280161"/>
              <a:gd name="connsiteY8" fmla="*/ 809897 h 3048000"/>
              <a:gd name="connsiteX9" fmla="*/ 191590 w 1280161"/>
              <a:gd name="connsiteY9" fmla="*/ 200297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0161" h="3048000">
                <a:moveTo>
                  <a:pt x="191590" y="200297"/>
                </a:moveTo>
                <a:lnTo>
                  <a:pt x="1123406" y="0"/>
                </a:lnTo>
                <a:lnTo>
                  <a:pt x="1280161" y="627017"/>
                </a:lnTo>
                <a:lnTo>
                  <a:pt x="1132115" y="1654629"/>
                </a:lnTo>
                <a:lnTo>
                  <a:pt x="1236618" y="2534194"/>
                </a:lnTo>
                <a:lnTo>
                  <a:pt x="1132115" y="3048000"/>
                </a:lnTo>
                <a:lnTo>
                  <a:pt x="426721" y="2987041"/>
                </a:lnTo>
                <a:lnTo>
                  <a:pt x="0" y="2011681"/>
                </a:lnTo>
                <a:lnTo>
                  <a:pt x="78377" y="809897"/>
                </a:lnTo>
                <a:cubicBezTo>
                  <a:pt x="75474" y="528320"/>
                  <a:pt x="194493" y="481874"/>
                  <a:pt x="191590" y="200297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57200" y="2041856"/>
            <a:ext cx="2020389" cy="3048000"/>
          </a:xfrm>
          <a:custGeom>
            <a:avLst/>
            <a:gdLst>
              <a:gd name="connsiteX0" fmla="*/ 653143 w 1341120"/>
              <a:gd name="connsiteY0" fmla="*/ 348343 h 3805645"/>
              <a:gd name="connsiteX1" fmla="*/ 1341120 w 1341120"/>
              <a:gd name="connsiteY1" fmla="*/ 0 h 3805645"/>
              <a:gd name="connsiteX2" fmla="*/ 1219200 w 1341120"/>
              <a:gd name="connsiteY2" fmla="*/ 740228 h 3805645"/>
              <a:gd name="connsiteX3" fmla="*/ 957943 w 1341120"/>
              <a:gd name="connsiteY3" fmla="*/ 1785257 h 3805645"/>
              <a:gd name="connsiteX4" fmla="*/ 1088572 w 1341120"/>
              <a:gd name="connsiteY4" fmla="*/ 2995748 h 3805645"/>
              <a:gd name="connsiteX5" fmla="*/ 1036320 w 1341120"/>
              <a:gd name="connsiteY5" fmla="*/ 3805645 h 3805645"/>
              <a:gd name="connsiteX6" fmla="*/ 496389 w 1341120"/>
              <a:gd name="connsiteY6" fmla="*/ 3596640 h 3805645"/>
              <a:gd name="connsiteX7" fmla="*/ 200297 w 1341120"/>
              <a:gd name="connsiteY7" fmla="*/ 2577737 h 3805645"/>
              <a:gd name="connsiteX8" fmla="*/ 0 w 1341120"/>
              <a:gd name="connsiteY8" fmla="*/ 1045028 h 3805645"/>
              <a:gd name="connsiteX9" fmla="*/ 653143 w 1341120"/>
              <a:gd name="connsiteY9" fmla="*/ 348343 h 3805645"/>
              <a:gd name="connsiteX0" fmla="*/ 0 w 1349828"/>
              <a:gd name="connsiteY0" fmla="*/ 200297 h 3805645"/>
              <a:gd name="connsiteX1" fmla="*/ 1349828 w 1349828"/>
              <a:gd name="connsiteY1" fmla="*/ 0 h 3805645"/>
              <a:gd name="connsiteX2" fmla="*/ 1227908 w 1349828"/>
              <a:gd name="connsiteY2" fmla="*/ 740228 h 3805645"/>
              <a:gd name="connsiteX3" fmla="*/ 966651 w 1349828"/>
              <a:gd name="connsiteY3" fmla="*/ 1785257 h 3805645"/>
              <a:gd name="connsiteX4" fmla="*/ 1097280 w 1349828"/>
              <a:gd name="connsiteY4" fmla="*/ 2995748 h 3805645"/>
              <a:gd name="connsiteX5" fmla="*/ 1045028 w 1349828"/>
              <a:gd name="connsiteY5" fmla="*/ 3805645 h 3805645"/>
              <a:gd name="connsiteX6" fmla="*/ 505097 w 1349828"/>
              <a:gd name="connsiteY6" fmla="*/ 3596640 h 3805645"/>
              <a:gd name="connsiteX7" fmla="*/ 209005 w 1349828"/>
              <a:gd name="connsiteY7" fmla="*/ 2577737 h 3805645"/>
              <a:gd name="connsiteX8" fmla="*/ 8708 w 1349828"/>
              <a:gd name="connsiteY8" fmla="*/ 1045028 h 3805645"/>
              <a:gd name="connsiteX9" fmla="*/ 0 w 1349828"/>
              <a:gd name="connsiteY9" fmla="*/ 200297 h 3805645"/>
              <a:gd name="connsiteX0" fmla="*/ 0 w 1227908"/>
              <a:gd name="connsiteY0" fmla="*/ 69669 h 3675017"/>
              <a:gd name="connsiteX1" fmla="*/ 957942 w 1227908"/>
              <a:gd name="connsiteY1" fmla="*/ 0 h 3675017"/>
              <a:gd name="connsiteX2" fmla="*/ 1227908 w 1227908"/>
              <a:gd name="connsiteY2" fmla="*/ 609600 h 3675017"/>
              <a:gd name="connsiteX3" fmla="*/ 966651 w 1227908"/>
              <a:gd name="connsiteY3" fmla="*/ 1654629 h 3675017"/>
              <a:gd name="connsiteX4" fmla="*/ 1097280 w 1227908"/>
              <a:gd name="connsiteY4" fmla="*/ 2865120 h 3675017"/>
              <a:gd name="connsiteX5" fmla="*/ 1045028 w 1227908"/>
              <a:gd name="connsiteY5" fmla="*/ 3675017 h 3675017"/>
              <a:gd name="connsiteX6" fmla="*/ 505097 w 1227908"/>
              <a:gd name="connsiteY6" fmla="*/ 3466012 h 3675017"/>
              <a:gd name="connsiteX7" fmla="*/ 209005 w 1227908"/>
              <a:gd name="connsiteY7" fmla="*/ 2447109 h 3675017"/>
              <a:gd name="connsiteX8" fmla="*/ 8708 w 1227908"/>
              <a:gd name="connsiteY8" fmla="*/ 914400 h 3675017"/>
              <a:gd name="connsiteX9" fmla="*/ 0 w 1227908"/>
              <a:gd name="connsiteY9" fmla="*/ 69669 h 3675017"/>
              <a:gd name="connsiteX0" fmla="*/ 0 w 1114697"/>
              <a:gd name="connsiteY0" fmla="*/ 69669 h 3675017"/>
              <a:gd name="connsiteX1" fmla="*/ 957942 w 1114697"/>
              <a:gd name="connsiteY1" fmla="*/ 0 h 3675017"/>
              <a:gd name="connsiteX2" fmla="*/ 1114697 w 1114697"/>
              <a:gd name="connsiteY2" fmla="*/ 627017 h 3675017"/>
              <a:gd name="connsiteX3" fmla="*/ 966651 w 1114697"/>
              <a:gd name="connsiteY3" fmla="*/ 1654629 h 3675017"/>
              <a:gd name="connsiteX4" fmla="*/ 1097280 w 1114697"/>
              <a:gd name="connsiteY4" fmla="*/ 2865120 h 3675017"/>
              <a:gd name="connsiteX5" fmla="*/ 1045028 w 1114697"/>
              <a:gd name="connsiteY5" fmla="*/ 3675017 h 3675017"/>
              <a:gd name="connsiteX6" fmla="*/ 505097 w 1114697"/>
              <a:gd name="connsiteY6" fmla="*/ 3466012 h 3675017"/>
              <a:gd name="connsiteX7" fmla="*/ 209005 w 1114697"/>
              <a:gd name="connsiteY7" fmla="*/ 2447109 h 3675017"/>
              <a:gd name="connsiteX8" fmla="*/ 8708 w 1114697"/>
              <a:gd name="connsiteY8" fmla="*/ 914400 h 3675017"/>
              <a:gd name="connsiteX9" fmla="*/ 0 w 1114697"/>
              <a:gd name="connsiteY9" fmla="*/ 69669 h 3675017"/>
              <a:gd name="connsiteX0" fmla="*/ 0 w 1114697"/>
              <a:gd name="connsiteY0" fmla="*/ 69669 h 3466012"/>
              <a:gd name="connsiteX1" fmla="*/ 957942 w 1114697"/>
              <a:gd name="connsiteY1" fmla="*/ 0 h 3466012"/>
              <a:gd name="connsiteX2" fmla="*/ 1114697 w 1114697"/>
              <a:gd name="connsiteY2" fmla="*/ 627017 h 3466012"/>
              <a:gd name="connsiteX3" fmla="*/ 966651 w 1114697"/>
              <a:gd name="connsiteY3" fmla="*/ 1654629 h 3466012"/>
              <a:gd name="connsiteX4" fmla="*/ 1097280 w 1114697"/>
              <a:gd name="connsiteY4" fmla="*/ 2865120 h 3466012"/>
              <a:gd name="connsiteX5" fmla="*/ 966651 w 1114697"/>
              <a:gd name="connsiteY5" fmla="*/ 3048000 h 3466012"/>
              <a:gd name="connsiteX6" fmla="*/ 505097 w 1114697"/>
              <a:gd name="connsiteY6" fmla="*/ 3466012 h 3466012"/>
              <a:gd name="connsiteX7" fmla="*/ 209005 w 1114697"/>
              <a:gd name="connsiteY7" fmla="*/ 2447109 h 3466012"/>
              <a:gd name="connsiteX8" fmla="*/ 8708 w 1114697"/>
              <a:gd name="connsiteY8" fmla="*/ 914400 h 3466012"/>
              <a:gd name="connsiteX9" fmla="*/ 0 w 1114697"/>
              <a:gd name="connsiteY9" fmla="*/ 69669 h 3466012"/>
              <a:gd name="connsiteX0" fmla="*/ 0 w 1114697"/>
              <a:gd name="connsiteY0" fmla="*/ 69669 h 3048000"/>
              <a:gd name="connsiteX1" fmla="*/ 957942 w 1114697"/>
              <a:gd name="connsiteY1" fmla="*/ 0 h 3048000"/>
              <a:gd name="connsiteX2" fmla="*/ 1114697 w 1114697"/>
              <a:gd name="connsiteY2" fmla="*/ 627017 h 3048000"/>
              <a:gd name="connsiteX3" fmla="*/ 966651 w 1114697"/>
              <a:gd name="connsiteY3" fmla="*/ 1654629 h 3048000"/>
              <a:gd name="connsiteX4" fmla="*/ 1097280 w 1114697"/>
              <a:gd name="connsiteY4" fmla="*/ 2865120 h 3048000"/>
              <a:gd name="connsiteX5" fmla="*/ 966651 w 1114697"/>
              <a:gd name="connsiteY5" fmla="*/ 3048000 h 3048000"/>
              <a:gd name="connsiteX6" fmla="*/ 261257 w 1114697"/>
              <a:gd name="connsiteY6" fmla="*/ 2987041 h 3048000"/>
              <a:gd name="connsiteX7" fmla="*/ 209005 w 1114697"/>
              <a:gd name="connsiteY7" fmla="*/ 2447109 h 3048000"/>
              <a:gd name="connsiteX8" fmla="*/ 8708 w 1114697"/>
              <a:gd name="connsiteY8" fmla="*/ 914400 h 3048000"/>
              <a:gd name="connsiteX9" fmla="*/ 0 w 1114697"/>
              <a:gd name="connsiteY9" fmla="*/ 69669 h 3048000"/>
              <a:gd name="connsiteX0" fmla="*/ 0 w 1114697"/>
              <a:gd name="connsiteY0" fmla="*/ 69669 h 3048000"/>
              <a:gd name="connsiteX1" fmla="*/ 957942 w 1114697"/>
              <a:gd name="connsiteY1" fmla="*/ 0 h 3048000"/>
              <a:gd name="connsiteX2" fmla="*/ 1114697 w 1114697"/>
              <a:gd name="connsiteY2" fmla="*/ 627017 h 3048000"/>
              <a:gd name="connsiteX3" fmla="*/ 966651 w 1114697"/>
              <a:gd name="connsiteY3" fmla="*/ 1654629 h 3048000"/>
              <a:gd name="connsiteX4" fmla="*/ 1071154 w 1114697"/>
              <a:gd name="connsiteY4" fmla="*/ 2534194 h 3048000"/>
              <a:gd name="connsiteX5" fmla="*/ 966651 w 1114697"/>
              <a:gd name="connsiteY5" fmla="*/ 3048000 h 3048000"/>
              <a:gd name="connsiteX6" fmla="*/ 261257 w 1114697"/>
              <a:gd name="connsiteY6" fmla="*/ 2987041 h 3048000"/>
              <a:gd name="connsiteX7" fmla="*/ 209005 w 1114697"/>
              <a:gd name="connsiteY7" fmla="*/ 2447109 h 3048000"/>
              <a:gd name="connsiteX8" fmla="*/ 8708 w 1114697"/>
              <a:gd name="connsiteY8" fmla="*/ 914400 h 3048000"/>
              <a:gd name="connsiteX9" fmla="*/ 0 w 1114697"/>
              <a:gd name="connsiteY9" fmla="*/ 69669 h 3048000"/>
              <a:gd name="connsiteX0" fmla="*/ 165464 w 1280161"/>
              <a:gd name="connsiteY0" fmla="*/ 69669 h 3048000"/>
              <a:gd name="connsiteX1" fmla="*/ 1123406 w 1280161"/>
              <a:gd name="connsiteY1" fmla="*/ 0 h 3048000"/>
              <a:gd name="connsiteX2" fmla="*/ 1280161 w 1280161"/>
              <a:gd name="connsiteY2" fmla="*/ 627017 h 3048000"/>
              <a:gd name="connsiteX3" fmla="*/ 1132115 w 1280161"/>
              <a:gd name="connsiteY3" fmla="*/ 1654629 h 3048000"/>
              <a:gd name="connsiteX4" fmla="*/ 1236618 w 1280161"/>
              <a:gd name="connsiteY4" fmla="*/ 2534194 h 3048000"/>
              <a:gd name="connsiteX5" fmla="*/ 1132115 w 1280161"/>
              <a:gd name="connsiteY5" fmla="*/ 3048000 h 3048000"/>
              <a:gd name="connsiteX6" fmla="*/ 426721 w 1280161"/>
              <a:gd name="connsiteY6" fmla="*/ 2987041 h 3048000"/>
              <a:gd name="connsiteX7" fmla="*/ 0 w 1280161"/>
              <a:gd name="connsiteY7" fmla="*/ 2011681 h 3048000"/>
              <a:gd name="connsiteX8" fmla="*/ 174172 w 1280161"/>
              <a:gd name="connsiteY8" fmla="*/ 914400 h 3048000"/>
              <a:gd name="connsiteX9" fmla="*/ 165464 w 1280161"/>
              <a:gd name="connsiteY9" fmla="*/ 69669 h 3048000"/>
              <a:gd name="connsiteX0" fmla="*/ 165464 w 1280161"/>
              <a:gd name="connsiteY0" fmla="*/ 69669 h 3048000"/>
              <a:gd name="connsiteX1" fmla="*/ 1123406 w 1280161"/>
              <a:gd name="connsiteY1" fmla="*/ 0 h 3048000"/>
              <a:gd name="connsiteX2" fmla="*/ 1280161 w 1280161"/>
              <a:gd name="connsiteY2" fmla="*/ 627017 h 3048000"/>
              <a:gd name="connsiteX3" fmla="*/ 1132115 w 1280161"/>
              <a:gd name="connsiteY3" fmla="*/ 1654629 h 3048000"/>
              <a:gd name="connsiteX4" fmla="*/ 1236618 w 1280161"/>
              <a:gd name="connsiteY4" fmla="*/ 2534194 h 3048000"/>
              <a:gd name="connsiteX5" fmla="*/ 1132115 w 1280161"/>
              <a:gd name="connsiteY5" fmla="*/ 3048000 h 3048000"/>
              <a:gd name="connsiteX6" fmla="*/ 426721 w 1280161"/>
              <a:gd name="connsiteY6" fmla="*/ 2987041 h 3048000"/>
              <a:gd name="connsiteX7" fmla="*/ 0 w 1280161"/>
              <a:gd name="connsiteY7" fmla="*/ 2011681 h 3048000"/>
              <a:gd name="connsiteX8" fmla="*/ 78377 w 1280161"/>
              <a:gd name="connsiteY8" fmla="*/ 809897 h 3048000"/>
              <a:gd name="connsiteX9" fmla="*/ 165464 w 1280161"/>
              <a:gd name="connsiteY9" fmla="*/ 69669 h 3048000"/>
              <a:gd name="connsiteX0" fmla="*/ 191590 w 1280161"/>
              <a:gd name="connsiteY0" fmla="*/ 200297 h 3048000"/>
              <a:gd name="connsiteX1" fmla="*/ 1123406 w 1280161"/>
              <a:gd name="connsiteY1" fmla="*/ 0 h 3048000"/>
              <a:gd name="connsiteX2" fmla="*/ 1280161 w 1280161"/>
              <a:gd name="connsiteY2" fmla="*/ 627017 h 3048000"/>
              <a:gd name="connsiteX3" fmla="*/ 1132115 w 1280161"/>
              <a:gd name="connsiteY3" fmla="*/ 1654629 h 3048000"/>
              <a:gd name="connsiteX4" fmla="*/ 1236618 w 1280161"/>
              <a:gd name="connsiteY4" fmla="*/ 2534194 h 3048000"/>
              <a:gd name="connsiteX5" fmla="*/ 1132115 w 1280161"/>
              <a:gd name="connsiteY5" fmla="*/ 3048000 h 3048000"/>
              <a:gd name="connsiteX6" fmla="*/ 426721 w 1280161"/>
              <a:gd name="connsiteY6" fmla="*/ 2987041 h 3048000"/>
              <a:gd name="connsiteX7" fmla="*/ 0 w 1280161"/>
              <a:gd name="connsiteY7" fmla="*/ 2011681 h 3048000"/>
              <a:gd name="connsiteX8" fmla="*/ 78377 w 1280161"/>
              <a:gd name="connsiteY8" fmla="*/ 809897 h 3048000"/>
              <a:gd name="connsiteX9" fmla="*/ 191590 w 1280161"/>
              <a:gd name="connsiteY9" fmla="*/ 200297 h 3048000"/>
              <a:gd name="connsiteX0" fmla="*/ 191590 w 1280161"/>
              <a:gd name="connsiteY0" fmla="*/ 200297 h 3048000"/>
              <a:gd name="connsiteX1" fmla="*/ 1123406 w 1280161"/>
              <a:gd name="connsiteY1" fmla="*/ 0 h 3048000"/>
              <a:gd name="connsiteX2" fmla="*/ 1280161 w 1280161"/>
              <a:gd name="connsiteY2" fmla="*/ 627017 h 3048000"/>
              <a:gd name="connsiteX3" fmla="*/ 1132115 w 1280161"/>
              <a:gd name="connsiteY3" fmla="*/ 1654629 h 3048000"/>
              <a:gd name="connsiteX4" fmla="*/ 1236618 w 1280161"/>
              <a:gd name="connsiteY4" fmla="*/ 2534194 h 3048000"/>
              <a:gd name="connsiteX5" fmla="*/ 1132115 w 1280161"/>
              <a:gd name="connsiteY5" fmla="*/ 3048000 h 3048000"/>
              <a:gd name="connsiteX6" fmla="*/ 426721 w 1280161"/>
              <a:gd name="connsiteY6" fmla="*/ 2987041 h 3048000"/>
              <a:gd name="connsiteX7" fmla="*/ 0 w 1280161"/>
              <a:gd name="connsiteY7" fmla="*/ 2011681 h 3048000"/>
              <a:gd name="connsiteX8" fmla="*/ 78377 w 1280161"/>
              <a:gd name="connsiteY8" fmla="*/ 809897 h 3048000"/>
              <a:gd name="connsiteX9" fmla="*/ 191590 w 1280161"/>
              <a:gd name="connsiteY9" fmla="*/ 200297 h 3048000"/>
              <a:gd name="connsiteX0" fmla="*/ 191590 w 1280161"/>
              <a:gd name="connsiteY0" fmla="*/ 200297 h 3048000"/>
              <a:gd name="connsiteX1" fmla="*/ 1123406 w 1280161"/>
              <a:gd name="connsiteY1" fmla="*/ 0 h 3048000"/>
              <a:gd name="connsiteX2" fmla="*/ 1280161 w 1280161"/>
              <a:gd name="connsiteY2" fmla="*/ 627017 h 3048000"/>
              <a:gd name="connsiteX3" fmla="*/ 1132115 w 1280161"/>
              <a:gd name="connsiteY3" fmla="*/ 1654629 h 3048000"/>
              <a:gd name="connsiteX4" fmla="*/ 1236618 w 1280161"/>
              <a:gd name="connsiteY4" fmla="*/ 2534194 h 3048000"/>
              <a:gd name="connsiteX5" fmla="*/ 1225185 w 1280161"/>
              <a:gd name="connsiteY5" fmla="*/ 2535283 h 3048000"/>
              <a:gd name="connsiteX6" fmla="*/ 1132115 w 1280161"/>
              <a:gd name="connsiteY6" fmla="*/ 3048000 h 3048000"/>
              <a:gd name="connsiteX7" fmla="*/ 426721 w 1280161"/>
              <a:gd name="connsiteY7" fmla="*/ 2987041 h 3048000"/>
              <a:gd name="connsiteX8" fmla="*/ 0 w 1280161"/>
              <a:gd name="connsiteY8" fmla="*/ 2011681 h 3048000"/>
              <a:gd name="connsiteX9" fmla="*/ 78377 w 1280161"/>
              <a:gd name="connsiteY9" fmla="*/ 809897 h 3048000"/>
              <a:gd name="connsiteX10" fmla="*/ 191590 w 1280161"/>
              <a:gd name="connsiteY10" fmla="*/ 200297 h 3048000"/>
              <a:gd name="connsiteX0" fmla="*/ 191590 w 1573528"/>
              <a:gd name="connsiteY0" fmla="*/ 200297 h 3048000"/>
              <a:gd name="connsiteX1" fmla="*/ 1123406 w 1573528"/>
              <a:gd name="connsiteY1" fmla="*/ 0 h 3048000"/>
              <a:gd name="connsiteX2" fmla="*/ 1280161 w 1573528"/>
              <a:gd name="connsiteY2" fmla="*/ 627017 h 3048000"/>
              <a:gd name="connsiteX3" fmla="*/ 1132115 w 1573528"/>
              <a:gd name="connsiteY3" fmla="*/ 1654629 h 3048000"/>
              <a:gd name="connsiteX4" fmla="*/ 1236618 w 1573528"/>
              <a:gd name="connsiteY4" fmla="*/ 2534194 h 3048000"/>
              <a:gd name="connsiteX5" fmla="*/ 1573528 w 1573528"/>
              <a:gd name="connsiteY5" fmla="*/ 2718163 h 3048000"/>
              <a:gd name="connsiteX6" fmla="*/ 1132115 w 1573528"/>
              <a:gd name="connsiteY6" fmla="*/ 3048000 h 3048000"/>
              <a:gd name="connsiteX7" fmla="*/ 426721 w 1573528"/>
              <a:gd name="connsiteY7" fmla="*/ 2987041 h 3048000"/>
              <a:gd name="connsiteX8" fmla="*/ 0 w 1573528"/>
              <a:gd name="connsiteY8" fmla="*/ 2011681 h 3048000"/>
              <a:gd name="connsiteX9" fmla="*/ 78377 w 1573528"/>
              <a:gd name="connsiteY9" fmla="*/ 809897 h 3048000"/>
              <a:gd name="connsiteX10" fmla="*/ 191590 w 1573528"/>
              <a:gd name="connsiteY10" fmla="*/ 200297 h 3048000"/>
              <a:gd name="connsiteX0" fmla="*/ 191590 w 1733006"/>
              <a:gd name="connsiteY0" fmla="*/ 200297 h 3048000"/>
              <a:gd name="connsiteX1" fmla="*/ 1123406 w 1733006"/>
              <a:gd name="connsiteY1" fmla="*/ 0 h 3048000"/>
              <a:gd name="connsiteX2" fmla="*/ 1280161 w 1733006"/>
              <a:gd name="connsiteY2" fmla="*/ 627017 h 3048000"/>
              <a:gd name="connsiteX3" fmla="*/ 1132115 w 1733006"/>
              <a:gd name="connsiteY3" fmla="*/ 1654629 h 3048000"/>
              <a:gd name="connsiteX4" fmla="*/ 1733006 w 1733006"/>
              <a:gd name="connsiteY4" fmla="*/ 2586445 h 3048000"/>
              <a:gd name="connsiteX5" fmla="*/ 1573528 w 1733006"/>
              <a:gd name="connsiteY5" fmla="*/ 2718163 h 3048000"/>
              <a:gd name="connsiteX6" fmla="*/ 1132115 w 1733006"/>
              <a:gd name="connsiteY6" fmla="*/ 3048000 h 3048000"/>
              <a:gd name="connsiteX7" fmla="*/ 426721 w 1733006"/>
              <a:gd name="connsiteY7" fmla="*/ 2987041 h 3048000"/>
              <a:gd name="connsiteX8" fmla="*/ 0 w 1733006"/>
              <a:gd name="connsiteY8" fmla="*/ 2011681 h 3048000"/>
              <a:gd name="connsiteX9" fmla="*/ 78377 w 1733006"/>
              <a:gd name="connsiteY9" fmla="*/ 809897 h 3048000"/>
              <a:gd name="connsiteX10" fmla="*/ 191590 w 1733006"/>
              <a:gd name="connsiteY10" fmla="*/ 200297 h 3048000"/>
              <a:gd name="connsiteX0" fmla="*/ 191590 w 1733006"/>
              <a:gd name="connsiteY0" fmla="*/ 200297 h 3048000"/>
              <a:gd name="connsiteX1" fmla="*/ 1123406 w 1733006"/>
              <a:gd name="connsiteY1" fmla="*/ 0 h 3048000"/>
              <a:gd name="connsiteX2" fmla="*/ 1280161 w 1733006"/>
              <a:gd name="connsiteY2" fmla="*/ 627017 h 3048000"/>
              <a:gd name="connsiteX3" fmla="*/ 1132115 w 1733006"/>
              <a:gd name="connsiteY3" fmla="*/ 1654629 h 3048000"/>
              <a:gd name="connsiteX4" fmla="*/ 1469024 w 1733006"/>
              <a:gd name="connsiteY4" fmla="*/ 2186940 h 3048000"/>
              <a:gd name="connsiteX5" fmla="*/ 1733006 w 1733006"/>
              <a:gd name="connsiteY5" fmla="*/ 2586445 h 3048000"/>
              <a:gd name="connsiteX6" fmla="*/ 1573528 w 1733006"/>
              <a:gd name="connsiteY6" fmla="*/ 2718163 h 3048000"/>
              <a:gd name="connsiteX7" fmla="*/ 1132115 w 1733006"/>
              <a:gd name="connsiteY7" fmla="*/ 3048000 h 3048000"/>
              <a:gd name="connsiteX8" fmla="*/ 426721 w 1733006"/>
              <a:gd name="connsiteY8" fmla="*/ 2987041 h 3048000"/>
              <a:gd name="connsiteX9" fmla="*/ 0 w 1733006"/>
              <a:gd name="connsiteY9" fmla="*/ 2011681 h 3048000"/>
              <a:gd name="connsiteX10" fmla="*/ 78377 w 1733006"/>
              <a:gd name="connsiteY10" fmla="*/ 809897 h 3048000"/>
              <a:gd name="connsiteX11" fmla="*/ 191590 w 1733006"/>
              <a:gd name="connsiteY11" fmla="*/ 200297 h 3048000"/>
              <a:gd name="connsiteX0" fmla="*/ 191590 w 1733006"/>
              <a:gd name="connsiteY0" fmla="*/ 200297 h 3048000"/>
              <a:gd name="connsiteX1" fmla="*/ 1123406 w 1733006"/>
              <a:gd name="connsiteY1" fmla="*/ 0 h 3048000"/>
              <a:gd name="connsiteX2" fmla="*/ 1280161 w 1733006"/>
              <a:gd name="connsiteY2" fmla="*/ 627017 h 3048000"/>
              <a:gd name="connsiteX3" fmla="*/ 1132115 w 1733006"/>
              <a:gd name="connsiteY3" fmla="*/ 1654629 h 3048000"/>
              <a:gd name="connsiteX4" fmla="*/ 1199058 w 1733006"/>
              <a:gd name="connsiteY4" fmla="*/ 2291443 h 3048000"/>
              <a:gd name="connsiteX5" fmla="*/ 1733006 w 1733006"/>
              <a:gd name="connsiteY5" fmla="*/ 2586445 h 3048000"/>
              <a:gd name="connsiteX6" fmla="*/ 1573528 w 1733006"/>
              <a:gd name="connsiteY6" fmla="*/ 2718163 h 3048000"/>
              <a:gd name="connsiteX7" fmla="*/ 1132115 w 1733006"/>
              <a:gd name="connsiteY7" fmla="*/ 3048000 h 3048000"/>
              <a:gd name="connsiteX8" fmla="*/ 426721 w 1733006"/>
              <a:gd name="connsiteY8" fmla="*/ 2987041 h 3048000"/>
              <a:gd name="connsiteX9" fmla="*/ 0 w 1733006"/>
              <a:gd name="connsiteY9" fmla="*/ 2011681 h 3048000"/>
              <a:gd name="connsiteX10" fmla="*/ 78377 w 1733006"/>
              <a:gd name="connsiteY10" fmla="*/ 809897 h 3048000"/>
              <a:gd name="connsiteX11" fmla="*/ 191590 w 1733006"/>
              <a:gd name="connsiteY11" fmla="*/ 200297 h 3048000"/>
              <a:gd name="connsiteX0" fmla="*/ 191590 w 1733006"/>
              <a:gd name="connsiteY0" fmla="*/ 200297 h 3048000"/>
              <a:gd name="connsiteX1" fmla="*/ 1123406 w 1733006"/>
              <a:gd name="connsiteY1" fmla="*/ 0 h 3048000"/>
              <a:gd name="connsiteX2" fmla="*/ 1280161 w 1733006"/>
              <a:gd name="connsiteY2" fmla="*/ 627017 h 3048000"/>
              <a:gd name="connsiteX3" fmla="*/ 1132115 w 1733006"/>
              <a:gd name="connsiteY3" fmla="*/ 1654629 h 3048000"/>
              <a:gd name="connsiteX4" fmla="*/ 1199058 w 1733006"/>
              <a:gd name="connsiteY4" fmla="*/ 2291443 h 3048000"/>
              <a:gd name="connsiteX5" fmla="*/ 1733006 w 1733006"/>
              <a:gd name="connsiteY5" fmla="*/ 2586445 h 3048000"/>
              <a:gd name="connsiteX6" fmla="*/ 1521276 w 1733006"/>
              <a:gd name="connsiteY6" fmla="*/ 2901043 h 3048000"/>
              <a:gd name="connsiteX7" fmla="*/ 1132115 w 1733006"/>
              <a:gd name="connsiteY7" fmla="*/ 3048000 h 3048000"/>
              <a:gd name="connsiteX8" fmla="*/ 426721 w 1733006"/>
              <a:gd name="connsiteY8" fmla="*/ 2987041 h 3048000"/>
              <a:gd name="connsiteX9" fmla="*/ 0 w 1733006"/>
              <a:gd name="connsiteY9" fmla="*/ 2011681 h 3048000"/>
              <a:gd name="connsiteX10" fmla="*/ 78377 w 1733006"/>
              <a:gd name="connsiteY10" fmla="*/ 809897 h 3048000"/>
              <a:gd name="connsiteX11" fmla="*/ 191590 w 1733006"/>
              <a:gd name="connsiteY11" fmla="*/ 200297 h 3048000"/>
              <a:gd name="connsiteX0" fmla="*/ 191590 w 1776549"/>
              <a:gd name="connsiteY0" fmla="*/ 200297 h 3048000"/>
              <a:gd name="connsiteX1" fmla="*/ 1123406 w 1776549"/>
              <a:gd name="connsiteY1" fmla="*/ 0 h 3048000"/>
              <a:gd name="connsiteX2" fmla="*/ 1280161 w 1776549"/>
              <a:gd name="connsiteY2" fmla="*/ 627017 h 3048000"/>
              <a:gd name="connsiteX3" fmla="*/ 1132115 w 1776549"/>
              <a:gd name="connsiteY3" fmla="*/ 1654629 h 3048000"/>
              <a:gd name="connsiteX4" fmla="*/ 1199058 w 1776549"/>
              <a:gd name="connsiteY4" fmla="*/ 2291443 h 3048000"/>
              <a:gd name="connsiteX5" fmla="*/ 1776549 w 1776549"/>
              <a:gd name="connsiteY5" fmla="*/ 2473234 h 3048000"/>
              <a:gd name="connsiteX6" fmla="*/ 1521276 w 1776549"/>
              <a:gd name="connsiteY6" fmla="*/ 2901043 h 3048000"/>
              <a:gd name="connsiteX7" fmla="*/ 1132115 w 1776549"/>
              <a:gd name="connsiteY7" fmla="*/ 3048000 h 3048000"/>
              <a:gd name="connsiteX8" fmla="*/ 426721 w 1776549"/>
              <a:gd name="connsiteY8" fmla="*/ 2987041 h 3048000"/>
              <a:gd name="connsiteX9" fmla="*/ 0 w 1776549"/>
              <a:gd name="connsiteY9" fmla="*/ 2011681 h 3048000"/>
              <a:gd name="connsiteX10" fmla="*/ 78377 w 1776549"/>
              <a:gd name="connsiteY10" fmla="*/ 809897 h 3048000"/>
              <a:gd name="connsiteX11" fmla="*/ 191590 w 1776549"/>
              <a:gd name="connsiteY11" fmla="*/ 200297 h 3048000"/>
              <a:gd name="connsiteX0" fmla="*/ 191590 w 2020389"/>
              <a:gd name="connsiteY0" fmla="*/ 200297 h 3048000"/>
              <a:gd name="connsiteX1" fmla="*/ 1123406 w 2020389"/>
              <a:gd name="connsiteY1" fmla="*/ 0 h 3048000"/>
              <a:gd name="connsiteX2" fmla="*/ 1280161 w 2020389"/>
              <a:gd name="connsiteY2" fmla="*/ 627017 h 3048000"/>
              <a:gd name="connsiteX3" fmla="*/ 1132115 w 2020389"/>
              <a:gd name="connsiteY3" fmla="*/ 1654629 h 3048000"/>
              <a:gd name="connsiteX4" fmla="*/ 1199058 w 2020389"/>
              <a:gd name="connsiteY4" fmla="*/ 2291443 h 3048000"/>
              <a:gd name="connsiteX5" fmla="*/ 2020389 w 2020389"/>
              <a:gd name="connsiteY5" fmla="*/ 2481943 h 3048000"/>
              <a:gd name="connsiteX6" fmla="*/ 1521276 w 2020389"/>
              <a:gd name="connsiteY6" fmla="*/ 2901043 h 3048000"/>
              <a:gd name="connsiteX7" fmla="*/ 1132115 w 2020389"/>
              <a:gd name="connsiteY7" fmla="*/ 3048000 h 3048000"/>
              <a:gd name="connsiteX8" fmla="*/ 426721 w 2020389"/>
              <a:gd name="connsiteY8" fmla="*/ 2987041 h 3048000"/>
              <a:gd name="connsiteX9" fmla="*/ 0 w 2020389"/>
              <a:gd name="connsiteY9" fmla="*/ 2011681 h 3048000"/>
              <a:gd name="connsiteX10" fmla="*/ 78377 w 2020389"/>
              <a:gd name="connsiteY10" fmla="*/ 809897 h 3048000"/>
              <a:gd name="connsiteX11" fmla="*/ 191590 w 2020389"/>
              <a:gd name="connsiteY11" fmla="*/ 200297 h 3048000"/>
              <a:gd name="connsiteX0" fmla="*/ 191590 w 2020389"/>
              <a:gd name="connsiteY0" fmla="*/ 200297 h 3048000"/>
              <a:gd name="connsiteX1" fmla="*/ 1123406 w 2020389"/>
              <a:gd name="connsiteY1" fmla="*/ 0 h 3048000"/>
              <a:gd name="connsiteX2" fmla="*/ 1280161 w 2020389"/>
              <a:gd name="connsiteY2" fmla="*/ 627017 h 3048000"/>
              <a:gd name="connsiteX3" fmla="*/ 1132115 w 2020389"/>
              <a:gd name="connsiteY3" fmla="*/ 1654629 h 3048000"/>
              <a:gd name="connsiteX4" fmla="*/ 1199058 w 2020389"/>
              <a:gd name="connsiteY4" fmla="*/ 2291443 h 3048000"/>
              <a:gd name="connsiteX5" fmla="*/ 2020389 w 2020389"/>
              <a:gd name="connsiteY5" fmla="*/ 2664823 h 3048000"/>
              <a:gd name="connsiteX6" fmla="*/ 1521276 w 2020389"/>
              <a:gd name="connsiteY6" fmla="*/ 2901043 h 3048000"/>
              <a:gd name="connsiteX7" fmla="*/ 1132115 w 2020389"/>
              <a:gd name="connsiteY7" fmla="*/ 3048000 h 3048000"/>
              <a:gd name="connsiteX8" fmla="*/ 426721 w 2020389"/>
              <a:gd name="connsiteY8" fmla="*/ 2987041 h 3048000"/>
              <a:gd name="connsiteX9" fmla="*/ 0 w 2020389"/>
              <a:gd name="connsiteY9" fmla="*/ 2011681 h 3048000"/>
              <a:gd name="connsiteX10" fmla="*/ 78377 w 2020389"/>
              <a:gd name="connsiteY10" fmla="*/ 809897 h 3048000"/>
              <a:gd name="connsiteX11" fmla="*/ 191590 w 2020389"/>
              <a:gd name="connsiteY11" fmla="*/ 200297 h 3048000"/>
              <a:gd name="connsiteX0" fmla="*/ 191590 w 2020389"/>
              <a:gd name="connsiteY0" fmla="*/ 200297 h 3048000"/>
              <a:gd name="connsiteX1" fmla="*/ 1123406 w 2020389"/>
              <a:gd name="connsiteY1" fmla="*/ 0 h 3048000"/>
              <a:gd name="connsiteX2" fmla="*/ 1280161 w 2020389"/>
              <a:gd name="connsiteY2" fmla="*/ 627017 h 3048000"/>
              <a:gd name="connsiteX3" fmla="*/ 1132115 w 2020389"/>
              <a:gd name="connsiteY3" fmla="*/ 1654629 h 3048000"/>
              <a:gd name="connsiteX4" fmla="*/ 1268726 w 2020389"/>
              <a:gd name="connsiteY4" fmla="*/ 2483032 h 3048000"/>
              <a:gd name="connsiteX5" fmla="*/ 2020389 w 2020389"/>
              <a:gd name="connsiteY5" fmla="*/ 2664823 h 3048000"/>
              <a:gd name="connsiteX6" fmla="*/ 1521276 w 2020389"/>
              <a:gd name="connsiteY6" fmla="*/ 2901043 h 3048000"/>
              <a:gd name="connsiteX7" fmla="*/ 1132115 w 2020389"/>
              <a:gd name="connsiteY7" fmla="*/ 3048000 h 3048000"/>
              <a:gd name="connsiteX8" fmla="*/ 426721 w 2020389"/>
              <a:gd name="connsiteY8" fmla="*/ 2987041 h 3048000"/>
              <a:gd name="connsiteX9" fmla="*/ 0 w 2020389"/>
              <a:gd name="connsiteY9" fmla="*/ 2011681 h 3048000"/>
              <a:gd name="connsiteX10" fmla="*/ 78377 w 2020389"/>
              <a:gd name="connsiteY10" fmla="*/ 809897 h 3048000"/>
              <a:gd name="connsiteX11" fmla="*/ 191590 w 2020389"/>
              <a:gd name="connsiteY11" fmla="*/ 200297 h 3048000"/>
              <a:gd name="connsiteX0" fmla="*/ 191590 w 2020389"/>
              <a:gd name="connsiteY0" fmla="*/ 200297 h 3048000"/>
              <a:gd name="connsiteX1" fmla="*/ 1123406 w 2020389"/>
              <a:gd name="connsiteY1" fmla="*/ 0 h 3048000"/>
              <a:gd name="connsiteX2" fmla="*/ 1280161 w 2020389"/>
              <a:gd name="connsiteY2" fmla="*/ 627017 h 3048000"/>
              <a:gd name="connsiteX3" fmla="*/ 1132115 w 2020389"/>
              <a:gd name="connsiteY3" fmla="*/ 1654629 h 3048000"/>
              <a:gd name="connsiteX4" fmla="*/ 1268726 w 2020389"/>
              <a:gd name="connsiteY4" fmla="*/ 2483032 h 3048000"/>
              <a:gd name="connsiteX5" fmla="*/ 1629010 w 2020389"/>
              <a:gd name="connsiteY5" fmla="*/ 2559504 h 3048000"/>
              <a:gd name="connsiteX6" fmla="*/ 2020389 w 2020389"/>
              <a:gd name="connsiteY6" fmla="*/ 2664823 h 3048000"/>
              <a:gd name="connsiteX7" fmla="*/ 1521276 w 2020389"/>
              <a:gd name="connsiteY7" fmla="*/ 2901043 h 3048000"/>
              <a:gd name="connsiteX8" fmla="*/ 1132115 w 2020389"/>
              <a:gd name="connsiteY8" fmla="*/ 3048000 h 3048000"/>
              <a:gd name="connsiteX9" fmla="*/ 426721 w 2020389"/>
              <a:gd name="connsiteY9" fmla="*/ 2987041 h 3048000"/>
              <a:gd name="connsiteX10" fmla="*/ 0 w 2020389"/>
              <a:gd name="connsiteY10" fmla="*/ 2011681 h 3048000"/>
              <a:gd name="connsiteX11" fmla="*/ 78377 w 2020389"/>
              <a:gd name="connsiteY11" fmla="*/ 809897 h 3048000"/>
              <a:gd name="connsiteX12" fmla="*/ 191590 w 2020389"/>
              <a:gd name="connsiteY12" fmla="*/ 200297 h 3048000"/>
              <a:gd name="connsiteX0" fmla="*/ 191590 w 2020389"/>
              <a:gd name="connsiteY0" fmla="*/ 200297 h 3048000"/>
              <a:gd name="connsiteX1" fmla="*/ 1123406 w 2020389"/>
              <a:gd name="connsiteY1" fmla="*/ 0 h 3048000"/>
              <a:gd name="connsiteX2" fmla="*/ 1280161 w 2020389"/>
              <a:gd name="connsiteY2" fmla="*/ 627017 h 3048000"/>
              <a:gd name="connsiteX3" fmla="*/ 1132115 w 2020389"/>
              <a:gd name="connsiteY3" fmla="*/ 1654629 h 3048000"/>
              <a:gd name="connsiteX4" fmla="*/ 1268726 w 2020389"/>
              <a:gd name="connsiteY4" fmla="*/ 2483032 h 3048000"/>
              <a:gd name="connsiteX5" fmla="*/ 1707387 w 2020389"/>
              <a:gd name="connsiteY5" fmla="*/ 2385332 h 3048000"/>
              <a:gd name="connsiteX6" fmla="*/ 2020389 w 2020389"/>
              <a:gd name="connsiteY6" fmla="*/ 2664823 h 3048000"/>
              <a:gd name="connsiteX7" fmla="*/ 1521276 w 2020389"/>
              <a:gd name="connsiteY7" fmla="*/ 2901043 h 3048000"/>
              <a:gd name="connsiteX8" fmla="*/ 1132115 w 2020389"/>
              <a:gd name="connsiteY8" fmla="*/ 3048000 h 3048000"/>
              <a:gd name="connsiteX9" fmla="*/ 426721 w 2020389"/>
              <a:gd name="connsiteY9" fmla="*/ 2987041 h 3048000"/>
              <a:gd name="connsiteX10" fmla="*/ 0 w 2020389"/>
              <a:gd name="connsiteY10" fmla="*/ 2011681 h 3048000"/>
              <a:gd name="connsiteX11" fmla="*/ 78377 w 2020389"/>
              <a:gd name="connsiteY11" fmla="*/ 809897 h 3048000"/>
              <a:gd name="connsiteX12" fmla="*/ 191590 w 2020389"/>
              <a:gd name="connsiteY12" fmla="*/ 200297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20389" h="3048000">
                <a:moveTo>
                  <a:pt x="191590" y="200297"/>
                </a:moveTo>
                <a:lnTo>
                  <a:pt x="1123406" y="0"/>
                </a:lnTo>
                <a:lnTo>
                  <a:pt x="1280161" y="627017"/>
                </a:lnTo>
                <a:lnTo>
                  <a:pt x="1132115" y="1654629"/>
                </a:lnTo>
                <a:lnTo>
                  <a:pt x="1268726" y="2483032"/>
                </a:lnTo>
                <a:lnTo>
                  <a:pt x="1707387" y="2385332"/>
                </a:lnTo>
                <a:lnTo>
                  <a:pt x="2020389" y="2664823"/>
                </a:lnTo>
                <a:lnTo>
                  <a:pt x="1521276" y="2901043"/>
                </a:lnTo>
                <a:lnTo>
                  <a:pt x="1132115" y="3048000"/>
                </a:lnTo>
                <a:lnTo>
                  <a:pt x="426721" y="2987041"/>
                </a:lnTo>
                <a:lnTo>
                  <a:pt x="0" y="2011681"/>
                </a:lnTo>
                <a:lnTo>
                  <a:pt x="78377" y="809897"/>
                </a:lnTo>
                <a:cubicBezTo>
                  <a:pt x="75474" y="528320"/>
                  <a:pt x="194493" y="481874"/>
                  <a:pt x="191590" y="200297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387891" y="47798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1307881" y="310855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1439572" y="398196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1460281" y="223515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291552" y="310855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48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51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S: the set of all leaf stems of lengths at most r</a:t>
            </a:r>
          </a:p>
          <a:p>
            <a:r>
              <a:rPr lang="en-US" sz="2800" dirty="0" smtClean="0"/>
              <a:t>Form matrices on S</a:t>
            </a:r>
          </a:p>
          <a:p>
            <a:pPr lvl="1"/>
            <a:r>
              <a:rPr lang="en-US" sz="2400" dirty="0" smtClean="0"/>
              <a:t>Need to consider all thorns and twigs</a:t>
            </a:r>
          </a:p>
          <a:p>
            <a:r>
              <a:rPr lang="en-US" sz="2800" dirty="0" smtClean="0"/>
              <a:t>Run matrix searching algorithm to update (shrink) the range (</a:t>
            </a:r>
            <a:r>
              <a:rPr lang="el-GR" sz="2800" dirty="0" smtClean="0"/>
              <a:t>λ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</a:t>
            </a:r>
            <a:r>
              <a:rPr lang="el-GR" sz="2800" dirty="0" smtClean="0"/>
              <a:t>λ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Some leaf stems of S become “inactive”</a:t>
            </a:r>
            <a:endParaRPr lang="en-US" sz="2400" dirty="0"/>
          </a:p>
          <a:p>
            <a:pPr lvl="1"/>
            <a:r>
              <a:rPr lang="en-US" sz="2400" dirty="0" smtClean="0"/>
              <a:t>Process the inactive stems: </a:t>
            </a:r>
            <a:r>
              <a:rPr lang="en-US" sz="2400" dirty="0"/>
              <a:t>Replace each of them by a thorn or twig</a:t>
            </a:r>
          </a:p>
          <a:p>
            <a:r>
              <a:rPr lang="en-US" dirty="0" smtClean="0"/>
              <a:t>Run the algorithm recursively until the </a:t>
            </a:r>
            <a:r>
              <a:rPr lang="en-US" dirty="0"/>
              <a:t>new tree </a:t>
            </a:r>
            <a:r>
              <a:rPr lang="en-US" dirty="0" smtClean="0"/>
              <a:t>has at most 2n/r leaves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834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The </a:t>
            </a:r>
            <a:r>
              <a:rPr lang="en-US" i="1" dirty="0" smtClean="0"/>
              <a:t>k</a:t>
            </a:r>
            <a:r>
              <a:rPr lang="en-US" dirty="0" smtClean="0"/>
              <a:t>-center problem in a tree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Input: a tree </a:t>
                </a:r>
                <a:r>
                  <a:rPr lang="en-US" sz="2000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000" dirty="0" smtClean="0"/>
                  <a:t> of </a:t>
                </a:r>
                <a:r>
                  <a:rPr lang="en-US" sz="2000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000" dirty="0" smtClean="0"/>
                  <a:t> vertices and each vertex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has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weight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𝒘</m:t>
                        </m:r>
                      </m:e>
                      <m:sub>
                        <m:r>
                          <a:rPr lang="en-US" sz="2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dirty="0" smtClean="0"/>
                  <a:t> ≥ 0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000" dirty="0" smtClean="0"/>
                  <a:t>Goal: find a set Q of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centers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on </a:t>
                </a:r>
                <a:r>
                  <a:rPr lang="en-US" sz="2000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en-US" sz="2000" dirty="0" smtClean="0"/>
                  <a:t>to minimized the maximum weighted distance from each vertex to its closest center</a:t>
                </a:r>
                <a:endParaRPr lang="en-US" sz="2000" dirty="0"/>
              </a:p>
              <a:p>
                <a:pPr marL="0" indent="0" algn="ctr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  <a:cs typeface="Times New Roman" panose="020206030504050203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sz="2000">
                                <a:latin typeface="Cambria Math"/>
                                <a:cs typeface="Times New Roman" panose="02020603050405020304" pitchFamily="18" charset="0"/>
                              </a:rPr>
                              <m:t>1≤</m:t>
                            </m:r>
                            <m:r>
                              <a:rPr lang="en-US" sz="2000">
                                <a:latin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000">
                                <a:latin typeface="Cambria Math"/>
                                <a:cs typeface="Times New Roman" panose="02020603050405020304" pitchFamily="18" charset="0"/>
                              </a:rPr>
                              <m:t>≤</m:t>
                            </m:r>
                            <m:r>
                              <a:rPr lang="en-US" sz="2000"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d</m:t>
                        </m:r>
                        <m:d>
                          <m:dPr>
                            <m:ctrlPr>
                              <a:rPr lang="en-US" sz="20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00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>
                                <a:latin typeface="Cambria Math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000" dirty="0" smtClean="0"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ctr">
                  <a:spcBef>
                    <a:spcPts val="600"/>
                  </a:spcBef>
                  <a:buNone/>
                </a:pPr>
                <a:r>
                  <a:rPr lang="en-US" sz="2000" dirty="0" smtClean="0"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  <a:cs typeface="Times New Roman" panose="02020603050405020304" pitchFamily="18" charset="0"/>
                      </a:rPr>
                      <m:t>𝑑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0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>
                            <a:latin typeface="Cambria Math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</m:d>
                    <m:r>
                      <a:rPr lang="en-US" sz="20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41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1829039" y="4521841"/>
            <a:ext cx="838200" cy="4333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057639" y="4964754"/>
            <a:ext cx="609600" cy="762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667239" y="4869504"/>
            <a:ext cx="1009650" cy="857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7" idx="4"/>
          </p:cNvCxnSpPr>
          <p:nvPr/>
        </p:nvCxnSpPr>
        <p:spPr>
          <a:xfrm>
            <a:off x="3591164" y="4093217"/>
            <a:ext cx="85725" cy="7762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219689" y="4869504"/>
            <a:ext cx="457200" cy="85725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9" idx="5"/>
          </p:cNvCxnSpPr>
          <p:nvPr/>
        </p:nvCxnSpPr>
        <p:spPr>
          <a:xfrm flipV="1">
            <a:off x="3676889" y="4844058"/>
            <a:ext cx="1084216" cy="2544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9" idx="4"/>
          </p:cNvCxnSpPr>
          <p:nvPr/>
        </p:nvCxnSpPr>
        <p:spPr>
          <a:xfrm>
            <a:off x="4734164" y="4855217"/>
            <a:ext cx="466725" cy="8143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9" idx="3"/>
          </p:cNvCxnSpPr>
          <p:nvPr/>
        </p:nvCxnSpPr>
        <p:spPr>
          <a:xfrm flipV="1">
            <a:off x="4707223" y="4126556"/>
            <a:ext cx="550816" cy="7175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9" idx="2"/>
          </p:cNvCxnSpPr>
          <p:nvPr/>
        </p:nvCxnSpPr>
        <p:spPr>
          <a:xfrm>
            <a:off x="4696064" y="4817117"/>
            <a:ext cx="1095375" cy="1381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676889" y="4869504"/>
            <a:ext cx="742950" cy="7239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Flowchart: Connector 13"/>
          <p:cNvSpPr/>
          <p:nvPr/>
        </p:nvSpPr>
        <p:spPr>
          <a:xfrm>
            <a:off x="1800464" y="4474217"/>
            <a:ext cx="76200" cy="76200"/>
          </a:xfrm>
          <a:prstGeom prst="flowChartConnector">
            <a:avLst/>
          </a:prstGeom>
          <a:solidFill>
            <a:srgbClr val="0070C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2029064" y="5693417"/>
            <a:ext cx="76200" cy="76200"/>
          </a:xfrm>
          <a:prstGeom prst="flowChartConnector">
            <a:avLst/>
          </a:prstGeom>
          <a:solidFill>
            <a:srgbClr val="0070C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3172064" y="5693417"/>
            <a:ext cx="76200" cy="76200"/>
          </a:xfrm>
          <a:prstGeom prst="flowChartConnector">
            <a:avLst/>
          </a:prstGeom>
          <a:solidFill>
            <a:srgbClr val="0070C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3553064" y="4017017"/>
            <a:ext cx="76200" cy="76200"/>
          </a:xfrm>
          <a:prstGeom prst="flowChartConnector">
            <a:avLst/>
          </a:prstGeom>
          <a:solidFill>
            <a:srgbClr val="0070C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4391264" y="5541017"/>
            <a:ext cx="76200" cy="76200"/>
          </a:xfrm>
          <a:prstGeom prst="flowChartConnector">
            <a:avLst/>
          </a:prstGeom>
          <a:solidFill>
            <a:srgbClr val="0070C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4696064" y="4779017"/>
            <a:ext cx="76200" cy="76200"/>
          </a:xfrm>
          <a:prstGeom prst="flowChartConnector">
            <a:avLst/>
          </a:prstGeom>
          <a:solidFill>
            <a:srgbClr val="0070C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0" name="Flowchart: Connector 19"/>
          <p:cNvSpPr/>
          <p:nvPr/>
        </p:nvSpPr>
        <p:spPr>
          <a:xfrm>
            <a:off x="5229464" y="4093217"/>
            <a:ext cx="76200" cy="76200"/>
          </a:xfrm>
          <a:prstGeom prst="flowChartConnector">
            <a:avLst/>
          </a:prstGeom>
          <a:solidFill>
            <a:srgbClr val="0070C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5153264" y="5617217"/>
            <a:ext cx="76200" cy="76200"/>
          </a:xfrm>
          <a:prstGeom prst="flowChartConnector">
            <a:avLst/>
          </a:prstGeom>
          <a:solidFill>
            <a:srgbClr val="0070C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5762864" y="4898079"/>
            <a:ext cx="76200" cy="76200"/>
          </a:xfrm>
          <a:prstGeom prst="flowChartConnector">
            <a:avLst/>
          </a:prstGeom>
          <a:solidFill>
            <a:srgbClr val="0070C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884058" y="4317352"/>
                <a:ext cx="3286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058" y="4317352"/>
                <a:ext cx="32861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704" r="-38889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Flowchart: Connector 23"/>
          <p:cNvSpPr/>
          <p:nvPr/>
        </p:nvSpPr>
        <p:spPr>
          <a:xfrm flipV="1">
            <a:off x="4019788" y="482996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2629139" y="4912366"/>
            <a:ext cx="76200" cy="76200"/>
          </a:xfrm>
          <a:prstGeom prst="flowChartConnector">
            <a:avLst/>
          </a:prstGeom>
          <a:solidFill>
            <a:srgbClr val="0070C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3638789" y="4829965"/>
            <a:ext cx="76200" cy="76200"/>
          </a:xfrm>
          <a:prstGeom prst="flowChartConnector">
            <a:avLst/>
          </a:prstGeom>
          <a:solidFill>
            <a:srgbClr val="0070C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5" idx="0"/>
          </p:cNvCxnSpPr>
          <p:nvPr/>
        </p:nvCxnSpPr>
        <p:spPr>
          <a:xfrm flipV="1">
            <a:off x="2667239" y="4093217"/>
            <a:ext cx="276225" cy="81914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Flowchart: Connector 27"/>
          <p:cNvSpPr/>
          <p:nvPr/>
        </p:nvSpPr>
        <p:spPr>
          <a:xfrm>
            <a:off x="2905364" y="4059879"/>
            <a:ext cx="76200" cy="76200"/>
          </a:xfrm>
          <a:prstGeom prst="flowChartConnector">
            <a:avLst/>
          </a:prstGeom>
          <a:solidFill>
            <a:srgbClr val="0070C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804229" y="3917171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𝑇</m:t>
                      </m:r>
                    </m:oMath>
                  </m:oMathPara>
                </a14:m>
                <a:endParaRPr lang="en-US" sz="28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4229" y="3917171"/>
                <a:ext cx="609600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687156" y="5620699"/>
                <a:ext cx="2667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7156" y="5620699"/>
                <a:ext cx="2667000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937001" y="4350009"/>
                <a:ext cx="3286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001" y="4350009"/>
                <a:ext cx="328612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5556" r="-35185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Flowchart: Connector 37"/>
          <p:cNvSpPr/>
          <p:nvPr/>
        </p:nvSpPr>
        <p:spPr>
          <a:xfrm flipV="1">
            <a:off x="3072731" y="4862622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419231" y="4181085"/>
                <a:ext cx="4623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231" y="4181085"/>
                <a:ext cx="46237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2686561" y="3690547"/>
                <a:ext cx="4676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561" y="3690547"/>
                <a:ext cx="46769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1650416" y="5648318"/>
                <a:ext cx="4676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416" y="5648318"/>
                <a:ext cx="46769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2513872" y="4985731"/>
                <a:ext cx="4676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872" y="4985731"/>
                <a:ext cx="467692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3386347" y="3686458"/>
                <a:ext cx="4676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347" y="3686458"/>
                <a:ext cx="467692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3072731" y="5693417"/>
                <a:ext cx="4676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2731" y="5693417"/>
                <a:ext cx="467692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3482564" y="4945860"/>
                <a:ext cx="4676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564" y="4945860"/>
                <a:ext cx="467692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4185993" y="5616052"/>
                <a:ext cx="4676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993" y="5616052"/>
                <a:ext cx="467692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419839" y="4422974"/>
                <a:ext cx="4676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839" y="4422974"/>
                <a:ext cx="467692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071818" y="3691220"/>
                <a:ext cx="5601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818" y="3691220"/>
                <a:ext cx="560153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024193" y="5639176"/>
                <a:ext cx="5601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193" y="5639176"/>
                <a:ext cx="560153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5567118" y="4945860"/>
                <a:ext cx="5601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118" y="4945860"/>
                <a:ext cx="560153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534058" y="6109119"/>
            <a:ext cx="4353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FF0000"/>
                </a:solidFill>
              </a:rPr>
              <a:t>λ</a:t>
            </a:r>
            <a:r>
              <a:rPr lang="en-US" sz="2400" dirty="0">
                <a:solidFill>
                  <a:srgbClr val="FF0000"/>
                </a:solidFill>
              </a:rPr>
              <a:t>*: The optimal objective </a:t>
            </a:r>
            <a:r>
              <a:rPr lang="en-US" sz="2400" dirty="0" smtClean="0">
                <a:solidFill>
                  <a:srgbClr val="FF0000"/>
                </a:solidFill>
              </a:rPr>
              <a:t>value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35010" y="3270959"/>
            <a:ext cx="29827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A center can be in the 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interior of an edge 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60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36" grpId="0"/>
      <p:bldP spid="37" grpId="0"/>
      <p:bldP spid="38" grpId="0" animBg="1"/>
      <p:bldP spid="30" grpId="0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68" y="193208"/>
            <a:ext cx="8077200" cy="544295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Phase 1: a sub-linear </a:t>
            </a:r>
            <a:r>
              <a:rPr lang="en-US" sz="3600" dirty="0"/>
              <a:t>decision algorithm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11780" y="1079768"/>
            <a:ext cx="480059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Perform a stem partition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Partition stems into </a:t>
            </a:r>
            <a:r>
              <a:rPr lang="en-US" sz="2000" dirty="0" err="1" smtClean="0"/>
              <a:t>substems</a:t>
            </a:r>
            <a:r>
              <a:rPr lang="en-US" sz="2000" dirty="0" smtClean="0"/>
              <a:t> of size r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524000" y="1485900"/>
            <a:ext cx="9144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1485900"/>
            <a:ext cx="9144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81000" y="2095500"/>
            <a:ext cx="114300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0" y="2095500"/>
            <a:ext cx="6858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590800" y="2171700"/>
            <a:ext cx="7620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52800" y="2171700"/>
            <a:ext cx="10668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219200" y="3086100"/>
            <a:ext cx="99060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343400" y="3124200"/>
            <a:ext cx="762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543300" y="4114800"/>
            <a:ext cx="789214" cy="438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1000" y="2933700"/>
            <a:ext cx="258536" cy="952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79615" y="3902529"/>
            <a:ext cx="470807" cy="8980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8665" y="4819650"/>
            <a:ext cx="517072" cy="876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887184" y="3886200"/>
            <a:ext cx="353787" cy="1104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9" name="Flowchart: Connector 28"/>
          <p:cNvSpPr/>
          <p:nvPr/>
        </p:nvSpPr>
        <p:spPr>
          <a:xfrm>
            <a:off x="574222" y="3867367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lowchart: Connector 29"/>
          <p:cNvSpPr/>
          <p:nvPr/>
        </p:nvSpPr>
        <p:spPr>
          <a:xfrm>
            <a:off x="1499507" y="20574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lowchart: Connector 30"/>
          <p:cNvSpPr/>
          <p:nvPr/>
        </p:nvSpPr>
        <p:spPr>
          <a:xfrm>
            <a:off x="902155" y="2490324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Flowchart: Connector 31"/>
          <p:cNvSpPr/>
          <p:nvPr/>
        </p:nvSpPr>
        <p:spPr>
          <a:xfrm>
            <a:off x="1943100" y="17526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lowchart: Connector 32"/>
          <p:cNvSpPr/>
          <p:nvPr/>
        </p:nvSpPr>
        <p:spPr>
          <a:xfrm>
            <a:off x="342900" y="28956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lowchart: Connector 33"/>
          <p:cNvSpPr/>
          <p:nvPr/>
        </p:nvSpPr>
        <p:spPr>
          <a:xfrm>
            <a:off x="141515" y="478155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Flowchart: Connector 34"/>
          <p:cNvSpPr/>
          <p:nvPr/>
        </p:nvSpPr>
        <p:spPr>
          <a:xfrm>
            <a:off x="677637" y="565785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Flowchart: Connector 35"/>
          <p:cNvSpPr/>
          <p:nvPr/>
        </p:nvSpPr>
        <p:spPr>
          <a:xfrm>
            <a:off x="2171700" y="306705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Flowchart: Connector 36"/>
          <p:cNvSpPr/>
          <p:nvPr/>
        </p:nvSpPr>
        <p:spPr>
          <a:xfrm>
            <a:off x="1202871" y="3867367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Flowchart: Connector 37"/>
          <p:cNvSpPr/>
          <p:nvPr/>
        </p:nvSpPr>
        <p:spPr>
          <a:xfrm>
            <a:off x="887184" y="494473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Flowchart: Connector 38"/>
          <p:cNvSpPr/>
          <p:nvPr/>
        </p:nvSpPr>
        <p:spPr>
          <a:xfrm>
            <a:off x="2416629" y="1442357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lowchart: Connector 39"/>
          <p:cNvSpPr/>
          <p:nvPr/>
        </p:nvSpPr>
        <p:spPr>
          <a:xfrm>
            <a:off x="3298552" y="211748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Flowchart: Connector 40"/>
          <p:cNvSpPr/>
          <p:nvPr/>
        </p:nvSpPr>
        <p:spPr>
          <a:xfrm>
            <a:off x="2552700" y="302895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lowchart: Connector 41"/>
          <p:cNvSpPr/>
          <p:nvPr/>
        </p:nvSpPr>
        <p:spPr>
          <a:xfrm>
            <a:off x="4381500" y="314325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lowchart: Connector 42"/>
          <p:cNvSpPr/>
          <p:nvPr/>
        </p:nvSpPr>
        <p:spPr>
          <a:xfrm>
            <a:off x="4321809" y="40767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Flowchart: Connector 43"/>
          <p:cNvSpPr/>
          <p:nvPr/>
        </p:nvSpPr>
        <p:spPr>
          <a:xfrm>
            <a:off x="3543300" y="451485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Flowchart: Connector 44"/>
          <p:cNvSpPr/>
          <p:nvPr/>
        </p:nvSpPr>
        <p:spPr>
          <a:xfrm>
            <a:off x="3878036" y="2672757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992585" y="2468236"/>
            <a:ext cx="914400" cy="6096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906985" y="2468236"/>
            <a:ext cx="9144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849585" y="3077836"/>
            <a:ext cx="114300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992585" y="3077836"/>
            <a:ext cx="685800" cy="9906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059385" y="3154036"/>
            <a:ext cx="762000" cy="914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21385" y="3154036"/>
            <a:ext cx="1066800" cy="9906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687785" y="4068436"/>
            <a:ext cx="990600" cy="8382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8811985" y="4106536"/>
            <a:ext cx="76200" cy="9906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8011885" y="5097136"/>
            <a:ext cx="789214" cy="43815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849585" y="3916036"/>
            <a:ext cx="258536" cy="952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4648200" y="4884865"/>
            <a:ext cx="470807" cy="898071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667250" y="5801986"/>
            <a:ext cx="517072" cy="8763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5355769" y="4868536"/>
            <a:ext cx="353787" cy="11049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0" name="Flowchart: Connector 69"/>
          <p:cNvSpPr/>
          <p:nvPr/>
        </p:nvSpPr>
        <p:spPr>
          <a:xfrm>
            <a:off x="5042807" y="484970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Flowchart: Connector 70"/>
          <p:cNvSpPr/>
          <p:nvPr/>
        </p:nvSpPr>
        <p:spPr>
          <a:xfrm>
            <a:off x="5968092" y="303973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Flowchart: Connector 73"/>
          <p:cNvSpPr/>
          <p:nvPr/>
        </p:nvSpPr>
        <p:spPr>
          <a:xfrm>
            <a:off x="4811485" y="387793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Flowchart: Connector 74"/>
          <p:cNvSpPr/>
          <p:nvPr/>
        </p:nvSpPr>
        <p:spPr>
          <a:xfrm>
            <a:off x="4610100" y="57638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Flowchart: Connector 75"/>
          <p:cNvSpPr/>
          <p:nvPr/>
        </p:nvSpPr>
        <p:spPr>
          <a:xfrm>
            <a:off x="5146222" y="66401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Flowchart: Connector 76"/>
          <p:cNvSpPr/>
          <p:nvPr/>
        </p:nvSpPr>
        <p:spPr>
          <a:xfrm>
            <a:off x="6640285" y="40493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Flowchart: Connector 77"/>
          <p:cNvSpPr/>
          <p:nvPr/>
        </p:nvSpPr>
        <p:spPr>
          <a:xfrm>
            <a:off x="5671456" y="484970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Flowchart: Connector 78"/>
          <p:cNvSpPr/>
          <p:nvPr/>
        </p:nvSpPr>
        <p:spPr>
          <a:xfrm>
            <a:off x="5355769" y="5927072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Flowchart: Connector 79"/>
          <p:cNvSpPr/>
          <p:nvPr/>
        </p:nvSpPr>
        <p:spPr>
          <a:xfrm>
            <a:off x="6885214" y="242469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Flowchart: Connector 80"/>
          <p:cNvSpPr/>
          <p:nvPr/>
        </p:nvSpPr>
        <p:spPr>
          <a:xfrm>
            <a:off x="7767137" y="309982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Flowchart: Connector 81"/>
          <p:cNvSpPr/>
          <p:nvPr/>
        </p:nvSpPr>
        <p:spPr>
          <a:xfrm>
            <a:off x="7021285" y="40112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Flowchart: Connector 82"/>
          <p:cNvSpPr/>
          <p:nvPr/>
        </p:nvSpPr>
        <p:spPr>
          <a:xfrm>
            <a:off x="8850085" y="41255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Flowchart: Connector 83"/>
          <p:cNvSpPr/>
          <p:nvPr/>
        </p:nvSpPr>
        <p:spPr>
          <a:xfrm>
            <a:off x="8790394" y="505903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Flowchart: Connector 84"/>
          <p:cNvSpPr/>
          <p:nvPr/>
        </p:nvSpPr>
        <p:spPr>
          <a:xfrm>
            <a:off x="8011885" y="54971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Flowchart: Connector 85"/>
          <p:cNvSpPr/>
          <p:nvPr/>
        </p:nvSpPr>
        <p:spPr>
          <a:xfrm>
            <a:off x="8346621" y="365509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7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0" grpId="0" animBg="1"/>
      <p:bldP spid="71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Phase 1: an sublinear </a:t>
            </a:r>
            <a:r>
              <a:rPr lang="en-US" sz="3600" dirty="0"/>
              <a:t>decision algorithm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4412" y="1263496"/>
            <a:ext cx="675771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Build a </a:t>
            </a:r>
            <a:r>
              <a:rPr lang="en-US" sz="2000" dirty="0" smtClean="0">
                <a:solidFill>
                  <a:srgbClr val="FF0000"/>
                </a:solidFill>
              </a:rPr>
              <a:t>stem tree</a:t>
            </a:r>
            <a:r>
              <a:rPr lang="en-US" sz="2000" dirty="0" smtClean="0"/>
              <a:t>: each </a:t>
            </a:r>
            <a:r>
              <a:rPr lang="en-US" sz="2000" dirty="0" err="1" smtClean="0"/>
              <a:t>substem</a:t>
            </a:r>
            <a:r>
              <a:rPr lang="en-US" sz="2000" dirty="0" smtClean="0"/>
              <a:t> defines a vertex and the edges follow their adjacent positions in the original tree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992585" y="2468236"/>
            <a:ext cx="914400" cy="6096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906985" y="2468236"/>
            <a:ext cx="9144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849585" y="3077836"/>
            <a:ext cx="114300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992585" y="3077836"/>
            <a:ext cx="685800" cy="9906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059385" y="3154036"/>
            <a:ext cx="762000" cy="914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21385" y="3154036"/>
            <a:ext cx="1066800" cy="9906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687785" y="4068436"/>
            <a:ext cx="990600" cy="8382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8811985" y="4106536"/>
            <a:ext cx="76200" cy="9906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8011885" y="5097136"/>
            <a:ext cx="789214" cy="43815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849585" y="3916036"/>
            <a:ext cx="258536" cy="952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4648200" y="4884865"/>
            <a:ext cx="470807" cy="898071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667250" y="5801986"/>
            <a:ext cx="517072" cy="8763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5355769" y="4868536"/>
            <a:ext cx="353787" cy="11049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0" name="Flowchart: Connector 69"/>
          <p:cNvSpPr/>
          <p:nvPr/>
        </p:nvSpPr>
        <p:spPr>
          <a:xfrm>
            <a:off x="5042807" y="484970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Flowchart: Connector 70"/>
          <p:cNvSpPr/>
          <p:nvPr/>
        </p:nvSpPr>
        <p:spPr>
          <a:xfrm>
            <a:off x="5968092" y="303973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Flowchart: Connector 73"/>
          <p:cNvSpPr/>
          <p:nvPr/>
        </p:nvSpPr>
        <p:spPr>
          <a:xfrm>
            <a:off x="4811485" y="387793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Flowchart: Connector 74"/>
          <p:cNvSpPr/>
          <p:nvPr/>
        </p:nvSpPr>
        <p:spPr>
          <a:xfrm>
            <a:off x="4610100" y="57638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Flowchart: Connector 75"/>
          <p:cNvSpPr/>
          <p:nvPr/>
        </p:nvSpPr>
        <p:spPr>
          <a:xfrm>
            <a:off x="5146222" y="66401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Flowchart: Connector 76"/>
          <p:cNvSpPr/>
          <p:nvPr/>
        </p:nvSpPr>
        <p:spPr>
          <a:xfrm>
            <a:off x="6640285" y="40493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Flowchart: Connector 77"/>
          <p:cNvSpPr/>
          <p:nvPr/>
        </p:nvSpPr>
        <p:spPr>
          <a:xfrm>
            <a:off x="5671456" y="484970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Flowchart: Connector 78"/>
          <p:cNvSpPr/>
          <p:nvPr/>
        </p:nvSpPr>
        <p:spPr>
          <a:xfrm>
            <a:off x="5355769" y="5927072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Flowchart: Connector 79"/>
          <p:cNvSpPr/>
          <p:nvPr/>
        </p:nvSpPr>
        <p:spPr>
          <a:xfrm>
            <a:off x="6885214" y="242469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Flowchart: Connector 80"/>
          <p:cNvSpPr/>
          <p:nvPr/>
        </p:nvSpPr>
        <p:spPr>
          <a:xfrm>
            <a:off x="7767137" y="309982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Flowchart: Connector 81"/>
          <p:cNvSpPr/>
          <p:nvPr/>
        </p:nvSpPr>
        <p:spPr>
          <a:xfrm>
            <a:off x="7021285" y="40112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Flowchart: Connector 82"/>
          <p:cNvSpPr/>
          <p:nvPr/>
        </p:nvSpPr>
        <p:spPr>
          <a:xfrm>
            <a:off x="8850085" y="41255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Flowchart: Connector 83"/>
          <p:cNvSpPr/>
          <p:nvPr/>
        </p:nvSpPr>
        <p:spPr>
          <a:xfrm>
            <a:off x="8790394" y="505903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Flowchart: Connector 84"/>
          <p:cNvSpPr/>
          <p:nvPr/>
        </p:nvSpPr>
        <p:spPr>
          <a:xfrm>
            <a:off x="8011885" y="54971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Flowchart: Connector 85"/>
          <p:cNvSpPr/>
          <p:nvPr/>
        </p:nvSpPr>
        <p:spPr>
          <a:xfrm>
            <a:off x="8346621" y="365509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Flowchart: Connector 86"/>
          <p:cNvSpPr/>
          <p:nvPr/>
        </p:nvSpPr>
        <p:spPr>
          <a:xfrm>
            <a:off x="484412" y="5221766"/>
            <a:ext cx="228600" cy="220336"/>
          </a:xfrm>
          <a:prstGeom prst="flowChartConnector">
            <a:avLst/>
          </a:prstGeom>
          <a:solidFill>
            <a:srgbClr val="00B0F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Flowchart: Connector 87"/>
          <p:cNvSpPr/>
          <p:nvPr/>
        </p:nvSpPr>
        <p:spPr>
          <a:xfrm>
            <a:off x="484412" y="4081403"/>
            <a:ext cx="228600" cy="220336"/>
          </a:xfrm>
          <a:prstGeom prst="flowChartConnector">
            <a:avLst/>
          </a:prstGeom>
          <a:solidFill>
            <a:schemeClr val="tx1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Flowchart: Connector 88"/>
          <p:cNvSpPr/>
          <p:nvPr/>
        </p:nvSpPr>
        <p:spPr>
          <a:xfrm>
            <a:off x="1562099" y="5249380"/>
            <a:ext cx="228600" cy="220336"/>
          </a:xfrm>
          <a:prstGeom prst="flowChartConnector">
            <a:avLst/>
          </a:prstGeom>
          <a:solidFill>
            <a:srgbClr val="00B0F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Flowchart: Connector 89"/>
          <p:cNvSpPr/>
          <p:nvPr/>
        </p:nvSpPr>
        <p:spPr>
          <a:xfrm>
            <a:off x="1562099" y="4081403"/>
            <a:ext cx="228600" cy="220336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Flowchart: Connector 90"/>
          <p:cNvSpPr/>
          <p:nvPr/>
        </p:nvSpPr>
        <p:spPr>
          <a:xfrm>
            <a:off x="2389413" y="4153855"/>
            <a:ext cx="228600" cy="220336"/>
          </a:xfrm>
          <a:prstGeom prst="flowChartConnector">
            <a:avLst/>
          </a:prstGeom>
          <a:solidFill>
            <a:srgbClr val="00B0F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Flowchart: Connector 92"/>
          <p:cNvSpPr/>
          <p:nvPr/>
        </p:nvSpPr>
        <p:spPr>
          <a:xfrm>
            <a:off x="3581400" y="5308325"/>
            <a:ext cx="228600" cy="220336"/>
          </a:xfrm>
          <a:prstGeom prst="flowChartConnector">
            <a:avLst/>
          </a:prstGeom>
          <a:solidFill>
            <a:srgbClr val="00B0F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Flowchart: Connector 93"/>
          <p:cNvSpPr/>
          <p:nvPr/>
        </p:nvSpPr>
        <p:spPr>
          <a:xfrm>
            <a:off x="2830286" y="3206898"/>
            <a:ext cx="228600" cy="220336"/>
          </a:xfrm>
          <a:prstGeom prst="flowChartConnector">
            <a:avLst/>
          </a:prstGeom>
          <a:solidFill>
            <a:schemeClr val="tx1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Flowchart: Connector 94"/>
          <p:cNvSpPr/>
          <p:nvPr/>
        </p:nvSpPr>
        <p:spPr>
          <a:xfrm>
            <a:off x="1143000" y="2930307"/>
            <a:ext cx="228600" cy="220336"/>
          </a:xfrm>
          <a:prstGeom prst="flowChartConnector">
            <a:avLst/>
          </a:prstGeom>
          <a:solidFill>
            <a:srgbClr val="00B0F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Flowchart: Connector 95"/>
          <p:cNvSpPr/>
          <p:nvPr/>
        </p:nvSpPr>
        <p:spPr>
          <a:xfrm>
            <a:off x="3581400" y="4319695"/>
            <a:ext cx="228600" cy="220336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95" idx="4"/>
            <a:endCxn id="90" idx="0"/>
          </p:cNvCxnSpPr>
          <p:nvPr/>
        </p:nvCxnSpPr>
        <p:spPr>
          <a:xfrm>
            <a:off x="1257300" y="3150643"/>
            <a:ext cx="419099" cy="930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88" idx="0"/>
            <a:endCxn id="95" idx="4"/>
          </p:cNvCxnSpPr>
          <p:nvPr/>
        </p:nvCxnSpPr>
        <p:spPr>
          <a:xfrm flipV="1">
            <a:off x="598712" y="3150643"/>
            <a:ext cx="658588" cy="930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87" idx="0"/>
            <a:endCxn id="88" idx="4"/>
          </p:cNvCxnSpPr>
          <p:nvPr/>
        </p:nvCxnSpPr>
        <p:spPr>
          <a:xfrm flipV="1">
            <a:off x="598712" y="4301739"/>
            <a:ext cx="0" cy="920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89" idx="0"/>
            <a:endCxn id="90" idx="4"/>
          </p:cNvCxnSpPr>
          <p:nvPr/>
        </p:nvCxnSpPr>
        <p:spPr>
          <a:xfrm flipV="1">
            <a:off x="1676399" y="4301739"/>
            <a:ext cx="0" cy="947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96" idx="0"/>
            <a:endCxn id="94" idx="4"/>
          </p:cNvCxnSpPr>
          <p:nvPr/>
        </p:nvCxnSpPr>
        <p:spPr>
          <a:xfrm flipH="1" flipV="1">
            <a:off x="2944586" y="3427234"/>
            <a:ext cx="751114" cy="892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91" idx="0"/>
            <a:endCxn id="94" idx="4"/>
          </p:cNvCxnSpPr>
          <p:nvPr/>
        </p:nvCxnSpPr>
        <p:spPr>
          <a:xfrm flipV="1">
            <a:off x="2503713" y="3427234"/>
            <a:ext cx="440873" cy="726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3" idx="0"/>
            <a:endCxn id="96" idx="4"/>
          </p:cNvCxnSpPr>
          <p:nvPr/>
        </p:nvCxnSpPr>
        <p:spPr>
          <a:xfrm flipV="1">
            <a:off x="3695700" y="4540031"/>
            <a:ext cx="0" cy="768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95" idx="7"/>
          </p:cNvCxnSpPr>
          <p:nvPr/>
        </p:nvCxnSpPr>
        <p:spPr>
          <a:xfrm flipV="1">
            <a:off x="1338122" y="2209800"/>
            <a:ext cx="871678" cy="752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94" idx="0"/>
          </p:cNvCxnSpPr>
          <p:nvPr/>
        </p:nvCxnSpPr>
        <p:spPr>
          <a:xfrm flipH="1" flipV="1">
            <a:off x="2209800" y="2209800"/>
            <a:ext cx="734786" cy="997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Flowchart: Connector 122"/>
          <p:cNvSpPr/>
          <p:nvPr/>
        </p:nvSpPr>
        <p:spPr>
          <a:xfrm>
            <a:off x="2171700" y="21717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5" name="Freeform 124"/>
          <p:cNvSpPr/>
          <p:nvPr/>
        </p:nvSpPr>
        <p:spPr>
          <a:xfrm>
            <a:off x="4396904" y="4799881"/>
            <a:ext cx="871896" cy="2014576"/>
          </a:xfrm>
          <a:custGeom>
            <a:avLst/>
            <a:gdLst>
              <a:gd name="connsiteX0" fmla="*/ 643182 w 871896"/>
              <a:gd name="connsiteY0" fmla="*/ 719 h 2014576"/>
              <a:gd name="connsiteX1" fmla="*/ 556096 w 871896"/>
              <a:gd name="connsiteY1" fmla="*/ 55148 h 2014576"/>
              <a:gd name="connsiteX2" fmla="*/ 501667 w 871896"/>
              <a:gd name="connsiteY2" fmla="*/ 87805 h 2014576"/>
              <a:gd name="connsiteX3" fmla="*/ 381925 w 871896"/>
              <a:gd name="connsiteY3" fmla="*/ 196662 h 2014576"/>
              <a:gd name="connsiteX4" fmla="*/ 338382 w 871896"/>
              <a:gd name="connsiteY4" fmla="*/ 251090 h 2014576"/>
              <a:gd name="connsiteX5" fmla="*/ 283953 w 871896"/>
              <a:gd name="connsiteY5" fmla="*/ 294633 h 2014576"/>
              <a:gd name="connsiteX6" fmla="*/ 240410 w 871896"/>
              <a:gd name="connsiteY6" fmla="*/ 338176 h 2014576"/>
              <a:gd name="connsiteX7" fmla="*/ 142439 w 871896"/>
              <a:gd name="connsiteY7" fmla="*/ 425262 h 2014576"/>
              <a:gd name="connsiteX8" fmla="*/ 120667 w 871896"/>
              <a:gd name="connsiteY8" fmla="*/ 468805 h 2014576"/>
              <a:gd name="connsiteX9" fmla="*/ 77125 w 871896"/>
              <a:gd name="connsiteY9" fmla="*/ 545005 h 2014576"/>
              <a:gd name="connsiteX10" fmla="*/ 55353 w 871896"/>
              <a:gd name="connsiteY10" fmla="*/ 610319 h 2014576"/>
              <a:gd name="connsiteX11" fmla="*/ 44467 w 871896"/>
              <a:gd name="connsiteY11" fmla="*/ 653862 h 2014576"/>
              <a:gd name="connsiteX12" fmla="*/ 22696 w 871896"/>
              <a:gd name="connsiteY12" fmla="*/ 697405 h 2014576"/>
              <a:gd name="connsiteX13" fmla="*/ 11810 w 871896"/>
              <a:gd name="connsiteY13" fmla="*/ 751833 h 2014576"/>
              <a:gd name="connsiteX14" fmla="*/ 925 w 871896"/>
              <a:gd name="connsiteY14" fmla="*/ 795376 h 2014576"/>
              <a:gd name="connsiteX15" fmla="*/ 22696 w 871896"/>
              <a:gd name="connsiteY15" fmla="*/ 1023976 h 2014576"/>
              <a:gd name="connsiteX16" fmla="*/ 44467 w 871896"/>
              <a:gd name="connsiteY16" fmla="*/ 1154605 h 2014576"/>
              <a:gd name="connsiteX17" fmla="*/ 66239 w 871896"/>
              <a:gd name="connsiteY17" fmla="*/ 1241690 h 2014576"/>
              <a:gd name="connsiteX18" fmla="*/ 88010 w 871896"/>
              <a:gd name="connsiteY18" fmla="*/ 1274348 h 2014576"/>
              <a:gd name="connsiteX19" fmla="*/ 120667 w 871896"/>
              <a:gd name="connsiteY19" fmla="*/ 1350548 h 2014576"/>
              <a:gd name="connsiteX20" fmla="*/ 164210 w 871896"/>
              <a:gd name="connsiteY20" fmla="*/ 1415862 h 2014576"/>
              <a:gd name="connsiteX21" fmla="*/ 196867 w 871896"/>
              <a:gd name="connsiteY21" fmla="*/ 1492062 h 2014576"/>
              <a:gd name="connsiteX22" fmla="*/ 240410 w 871896"/>
              <a:gd name="connsiteY22" fmla="*/ 1557376 h 2014576"/>
              <a:gd name="connsiteX23" fmla="*/ 251296 w 871896"/>
              <a:gd name="connsiteY23" fmla="*/ 1590033 h 2014576"/>
              <a:gd name="connsiteX24" fmla="*/ 273067 w 871896"/>
              <a:gd name="connsiteY24" fmla="*/ 1611805 h 2014576"/>
              <a:gd name="connsiteX25" fmla="*/ 349267 w 871896"/>
              <a:gd name="connsiteY25" fmla="*/ 1688005 h 2014576"/>
              <a:gd name="connsiteX26" fmla="*/ 371039 w 871896"/>
              <a:gd name="connsiteY26" fmla="*/ 1709776 h 2014576"/>
              <a:gd name="connsiteX27" fmla="*/ 392810 w 871896"/>
              <a:gd name="connsiteY27" fmla="*/ 1742433 h 2014576"/>
              <a:gd name="connsiteX28" fmla="*/ 425467 w 871896"/>
              <a:gd name="connsiteY28" fmla="*/ 1753319 h 2014576"/>
              <a:gd name="connsiteX29" fmla="*/ 469010 w 871896"/>
              <a:gd name="connsiteY29" fmla="*/ 1807748 h 2014576"/>
              <a:gd name="connsiteX30" fmla="*/ 534325 w 871896"/>
              <a:gd name="connsiteY30" fmla="*/ 1862176 h 2014576"/>
              <a:gd name="connsiteX31" fmla="*/ 599639 w 871896"/>
              <a:gd name="connsiteY31" fmla="*/ 1905719 h 2014576"/>
              <a:gd name="connsiteX32" fmla="*/ 632296 w 871896"/>
              <a:gd name="connsiteY32" fmla="*/ 1938376 h 2014576"/>
              <a:gd name="connsiteX33" fmla="*/ 664953 w 871896"/>
              <a:gd name="connsiteY33" fmla="*/ 1960148 h 2014576"/>
              <a:gd name="connsiteX34" fmla="*/ 686725 w 871896"/>
              <a:gd name="connsiteY34" fmla="*/ 1992805 h 2014576"/>
              <a:gd name="connsiteX35" fmla="*/ 773810 w 871896"/>
              <a:gd name="connsiteY35" fmla="*/ 2014576 h 2014576"/>
              <a:gd name="connsiteX36" fmla="*/ 850010 w 871896"/>
              <a:gd name="connsiteY36" fmla="*/ 2003690 h 2014576"/>
              <a:gd name="connsiteX37" fmla="*/ 860896 w 871896"/>
              <a:gd name="connsiteY37" fmla="*/ 1938376 h 2014576"/>
              <a:gd name="connsiteX38" fmla="*/ 828239 w 871896"/>
              <a:gd name="connsiteY38" fmla="*/ 1851290 h 2014576"/>
              <a:gd name="connsiteX39" fmla="*/ 817353 w 871896"/>
              <a:gd name="connsiteY39" fmla="*/ 1742433 h 2014576"/>
              <a:gd name="connsiteX40" fmla="*/ 795582 w 871896"/>
              <a:gd name="connsiteY40" fmla="*/ 1677119 h 2014576"/>
              <a:gd name="connsiteX41" fmla="*/ 773810 w 871896"/>
              <a:gd name="connsiteY41" fmla="*/ 1535605 h 2014576"/>
              <a:gd name="connsiteX42" fmla="*/ 752039 w 871896"/>
              <a:gd name="connsiteY42" fmla="*/ 1459405 h 2014576"/>
              <a:gd name="connsiteX43" fmla="*/ 730267 w 871896"/>
              <a:gd name="connsiteY43" fmla="*/ 1350548 h 2014576"/>
              <a:gd name="connsiteX44" fmla="*/ 719382 w 871896"/>
              <a:gd name="connsiteY44" fmla="*/ 1307005 h 2014576"/>
              <a:gd name="connsiteX45" fmla="*/ 675839 w 871896"/>
              <a:gd name="connsiteY45" fmla="*/ 1209033 h 2014576"/>
              <a:gd name="connsiteX46" fmla="*/ 654067 w 871896"/>
              <a:gd name="connsiteY46" fmla="*/ 1187262 h 2014576"/>
              <a:gd name="connsiteX47" fmla="*/ 632296 w 871896"/>
              <a:gd name="connsiteY47" fmla="*/ 1111062 h 2014576"/>
              <a:gd name="connsiteX48" fmla="*/ 643182 w 871896"/>
              <a:gd name="connsiteY48" fmla="*/ 795376 h 2014576"/>
              <a:gd name="connsiteX49" fmla="*/ 654067 w 871896"/>
              <a:gd name="connsiteY49" fmla="*/ 708290 h 2014576"/>
              <a:gd name="connsiteX50" fmla="*/ 675839 w 871896"/>
              <a:gd name="connsiteY50" fmla="*/ 621205 h 2014576"/>
              <a:gd name="connsiteX51" fmla="*/ 697610 w 871896"/>
              <a:gd name="connsiteY51" fmla="*/ 577662 h 2014576"/>
              <a:gd name="connsiteX52" fmla="*/ 730267 w 871896"/>
              <a:gd name="connsiteY52" fmla="*/ 566776 h 2014576"/>
              <a:gd name="connsiteX53" fmla="*/ 762925 w 871896"/>
              <a:gd name="connsiteY53" fmla="*/ 534119 h 2014576"/>
              <a:gd name="connsiteX54" fmla="*/ 806467 w 871896"/>
              <a:gd name="connsiteY54" fmla="*/ 479690 h 2014576"/>
              <a:gd name="connsiteX55" fmla="*/ 817353 w 871896"/>
              <a:gd name="connsiteY55" fmla="*/ 436148 h 2014576"/>
              <a:gd name="connsiteX56" fmla="*/ 839125 w 871896"/>
              <a:gd name="connsiteY56" fmla="*/ 392605 h 2014576"/>
              <a:gd name="connsiteX57" fmla="*/ 828239 w 871896"/>
              <a:gd name="connsiteY57" fmla="*/ 164005 h 2014576"/>
              <a:gd name="connsiteX58" fmla="*/ 795582 w 871896"/>
              <a:gd name="connsiteY58" fmla="*/ 33376 h 2014576"/>
              <a:gd name="connsiteX59" fmla="*/ 762925 w 871896"/>
              <a:gd name="connsiteY59" fmla="*/ 22490 h 2014576"/>
              <a:gd name="connsiteX60" fmla="*/ 741153 w 871896"/>
              <a:gd name="connsiteY60" fmla="*/ 719 h 2014576"/>
              <a:gd name="connsiteX61" fmla="*/ 675839 w 871896"/>
              <a:gd name="connsiteY61" fmla="*/ 11605 h 2014576"/>
              <a:gd name="connsiteX62" fmla="*/ 643182 w 871896"/>
              <a:gd name="connsiteY62" fmla="*/ 22490 h 2014576"/>
              <a:gd name="connsiteX63" fmla="*/ 643182 w 871896"/>
              <a:gd name="connsiteY63" fmla="*/ 719 h 201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871896" h="2014576">
                <a:moveTo>
                  <a:pt x="643182" y="719"/>
                </a:moveTo>
                <a:cubicBezTo>
                  <a:pt x="628668" y="6162"/>
                  <a:pt x="635767" y="-4606"/>
                  <a:pt x="556096" y="55148"/>
                </a:cubicBezTo>
                <a:cubicBezTo>
                  <a:pt x="539170" y="67843"/>
                  <a:pt x="518778" y="75360"/>
                  <a:pt x="501667" y="87805"/>
                </a:cubicBezTo>
                <a:cubicBezTo>
                  <a:pt x="463941" y="115242"/>
                  <a:pt x="413569" y="161502"/>
                  <a:pt x="381925" y="196662"/>
                </a:cubicBezTo>
                <a:cubicBezTo>
                  <a:pt x="366382" y="213932"/>
                  <a:pt x="354811" y="234661"/>
                  <a:pt x="338382" y="251090"/>
                </a:cubicBezTo>
                <a:cubicBezTo>
                  <a:pt x="321953" y="267519"/>
                  <a:pt x="301319" y="279197"/>
                  <a:pt x="283953" y="294633"/>
                </a:cubicBezTo>
                <a:cubicBezTo>
                  <a:pt x="268611" y="308270"/>
                  <a:pt x="255995" y="324818"/>
                  <a:pt x="240410" y="338176"/>
                </a:cubicBezTo>
                <a:cubicBezTo>
                  <a:pt x="200146" y="372688"/>
                  <a:pt x="174616" y="360909"/>
                  <a:pt x="142439" y="425262"/>
                </a:cubicBezTo>
                <a:cubicBezTo>
                  <a:pt x="135182" y="439776"/>
                  <a:pt x="128718" y="454716"/>
                  <a:pt x="120667" y="468805"/>
                </a:cubicBezTo>
                <a:cubicBezTo>
                  <a:pt x="94483" y="514627"/>
                  <a:pt x="99056" y="490178"/>
                  <a:pt x="77125" y="545005"/>
                </a:cubicBezTo>
                <a:cubicBezTo>
                  <a:pt x="68602" y="566313"/>
                  <a:pt x="60919" y="588055"/>
                  <a:pt x="55353" y="610319"/>
                </a:cubicBezTo>
                <a:cubicBezTo>
                  <a:pt x="51724" y="624833"/>
                  <a:pt x="49720" y="639854"/>
                  <a:pt x="44467" y="653862"/>
                </a:cubicBezTo>
                <a:cubicBezTo>
                  <a:pt x="38769" y="669056"/>
                  <a:pt x="29953" y="682891"/>
                  <a:pt x="22696" y="697405"/>
                </a:cubicBezTo>
                <a:cubicBezTo>
                  <a:pt x="19067" y="715548"/>
                  <a:pt x="15824" y="733772"/>
                  <a:pt x="11810" y="751833"/>
                </a:cubicBezTo>
                <a:cubicBezTo>
                  <a:pt x="8565" y="766438"/>
                  <a:pt x="925" y="780415"/>
                  <a:pt x="925" y="795376"/>
                </a:cubicBezTo>
                <a:cubicBezTo>
                  <a:pt x="925" y="968213"/>
                  <a:pt x="-6856" y="935324"/>
                  <a:pt x="22696" y="1023976"/>
                </a:cubicBezTo>
                <a:cubicBezTo>
                  <a:pt x="29953" y="1067519"/>
                  <a:pt x="36796" y="1111133"/>
                  <a:pt x="44467" y="1154605"/>
                </a:cubicBezTo>
                <a:cubicBezTo>
                  <a:pt x="47855" y="1173803"/>
                  <a:pt x="55548" y="1220307"/>
                  <a:pt x="66239" y="1241690"/>
                </a:cubicBezTo>
                <a:cubicBezTo>
                  <a:pt x="72090" y="1253392"/>
                  <a:pt x="80753" y="1263462"/>
                  <a:pt x="88010" y="1274348"/>
                </a:cubicBezTo>
                <a:cubicBezTo>
                  <a:pt x="105889" y="1345861"/>
                  <a:pt x="87257" y="1292081"/>
                  <a:pt x="120667" y="1350548"/>
                </a:cubicBezTo>
                <a:cubicBezTo>
                  <a:pt x="155814" y="1412055"/>
                  <a:pt x="125409" y="1377059"/>
                  <a:pt x="164210" y="1415862"/>
                </a:cubicBezTo>
                <a:cubicBezTo>
                  <a:pt x="175471" y="1449644"/>
                  <a:pt x="176691" y="1458436"/>
                  <a:pt x="196867" y="1492062"/>
                </a:cubicBezTo>
                <a:cubicBezTo>
                  <a:pt x="210329" y="1514499"/>
                  <a:pt x="232135" y="1532553"/>
                  <a:pt x="240410" y="1557376"/>
                </a:cubicBezTo>
                <a:cubicBezTo>
                  <a:pt x="244039" y="1568262"/>
                  <a:pt x="245392" y="1580194"/>
                  <a:pt x="251296" y="1590033"/>
                </a:cubicBezTo>
                <a:cubicBezTo>
                  <a:pt x="256576" y="1598834"/>
                  <a:pt x="266909" y="1603594"/>
                  <a:pt x="273067" y="1611805"/>
                </a:cubicBezTo>
                <a:cubicBezTo>
                  <a:pt x="331292" y="1689439"/>
                  <a:pt x="288140" y="1667629"/>
                  <a:pt x="349267" y="1688005"/>
                </a:cubicBezTo>
                <a:cubicBezTo>
                  <a:pt x="356524" y="1695262"/>
                  <a:pt x="364628" y="1701762"/>
                  <a:pt x="371039" y="1709776"/>
                </a:cubicBezTo>
                <a:cubicBezTo>
                  <a:pt x="379212" y="1719992"/>
                  <a:pt x="382594" y="1734260"/>
                  <a:pt x="392810" y="1742433"/>
                </a:cubicBezTo>
                <a:cubicBezTo>
                  <a:pt x="401770" y="1749601"/>
                  <a:pt x="414581" y="1749690"/>
                  <a:pt x="425467" y="1753319"/>
                </a:cubicBezTo>
                <a:cubicBezTo>
                  <a:pt x="478036" y="1805885"/>
                  <a:pt x="414081" y="1739087"/>
                  <a:pt x="469010" y="1807748"/>
                </a:cubicBezTo>
                <a:cubicBezTo>
                  <a:pt x="486307" y="1829370"/>
                  <a:pt x="513160" y="1846303"/>
                  <a:pt x="534325" y="1862176"/>
                </a:cubicBezTo>
                <a:cubicBezTo>
                  <a:pt x="581417" y="1932814"/>
                  <a:pt x="523938" y="1862461"/>
                  <a:pt x="599639" y="1905719"/>
                </a:cubicBezTo>
                <a:cubicBezTo>
                  <a:pt x="613005" y="1913357"/>
                  <a:pt x="620470" y="1928521"/>
                  <a:pt x="632296" y="1938376"/>
                </a:cubicBezTo>
                <a:cubicBezTo>
                  <a:pt x="642347" y="1946752"/>
                  <a:pt x="654067" y="1952891"/>
                  <a:pt x="664953" y="1960148"/>
                </a:cubicBezTo>
                <a:cubicBezTo>
                  <a:pt x="672210" y="1971034"/>
                  <a:pt x="676509" y="1984632"/>
                  <a:pt x="686725" y="1992805"/>
                </a:cubicBezTo>
                <a:cubicBezTo>
                  <a:pt x="697881" y="2001729"/>
                  <a:pt x="771103" y="2014035"/>
                  <a:pt x="773810" y="2014576"/>
                </a:cubicBezTo>
                <a:cubicBezTo>
                  <a:pt x="799210" y="2010947"/>
                  <a:pt x="825669" y="2011804"/>
                  <a:pt x="850010" y="2003690"/>
                </a:cubicBezTo>
                <a:cubicBezTo>
                  <a:pt x="887773" y="1991103"/>
                  <a:pt x="866383" y="1963067"/>
                  <a:pt x="860896" y="1938376"/>
                </a:cubicBezTo>
                <a:cubicBezTo>
                  <a:pt x="845202" y="1867756"/>
                  <a:pt x="861858" y="1901721"/>
                  <a:pt x="828239" y="1851290"/>
                </a:cubicBezTo>
                <a:cubicBezTo>
                  <a:pt x="824610" y="1815004"/>
                  <a:pt x="824073" y="1778275"/>
                  <a:pt x="817353" y="1742433"/>
                </a:cubicBezTo>
                <a:cubicBezTo>
                  <a:pt x="813124" y="1719877"/>
                  <a:pt x="795582" y="1677119"/>
                  <a:pt x="795582" y="1677119"/>
                </a:cubicBezTo>
                <a:cubicBezTo>
                  <a:pt x="790353" y="1640514"/>
                  <a:pt x="781363" y="1573372"/>
                  <a:pt x="773810" y="1535605"/>
                </a:cubicBezTo>
                <a:cubicBezTo>
                  <a:pt x="766974" y="1501425"/>
                  <a:pt x="762416" y="1490536"/>
                  <a:pt x="752039" y="1459405"/>
                </a:cubicBezTo>
                <a:cubicBezTo>
                  <a:pt x="733458" y="1329345"/>
                  <a:pt x="751982" y="1426553"/>
                  <a:pt x="730267" y="1350548"/>
                </a:cubicBezTo>
                <a:cubicBezTo>
                  <a:pt x="726157" y="1336163"/>
                  <a:pt x="724113" y="1321198"/>
                  <a:pt x="719382" y="1307005"/>
                </a:cubicBezTo>
                <a:cubicBezTo>
                  <a:pt x="713098" y="1288153"/>
                  <a:pt x="688482" y="1227997"/>
                  <a:pt x="675839" y="1209033"/>
                </a:cubicBezTo>
                <a:cubicBezTo>
                  <a:pt x="670146" y="1200494"/>
                  <a:pt x="661324" y="1194519"/>
                  <a:pt x="654067" y="1187262"/>
                </a:cubicBezTo>
                <a:cubicBezTo>
                  <a:pt x="648935" y="1171864"/>
                  <a:pt x="632296" y="1124727"/>
                  <a:pt x="632296" y="1111062"/>
                </a:cubicBezTo>
                <a:cubicBezTo>
                  <a:pt x="632296" y="1005771"/>
                  <a:pt x="637499" y="900514"/>
                  <a:pt x="643182" y="795376"/>
                </a:cubicBezTo>
                <a:cubicBezTo>
                  <a:pt x="644761" y="766164"/>
                  <a:pt x="649619" y="737204"/>
                  <a:pt x="654067" y="708290"/>
                </a:cubicBezTo>
                <a:cubicBezTo>
                  <a:pt x="658156" y="681709"/>
                  <a:pt x="664713" y="647166"/>
                  <a:pt x="675839" y="621205"/>
                </a:cubicBezTo>
                <a:cubicBezTo>
                  <a:pt x="682231" y="606290"/>
                  <a:pt x="686136" y="589137"/>
                  <a:pt x="697610" y="577662"/>
                </a:cubicBezTo>
                <a:cubicBezTo>
                  <a:pt x="705724" y="569548"/>
                  <a:pt x="719381" y="570405"/>
                  <a:pt x="730267" y="566776"/>
                </a:cubicBezTo>
                <a:cubicBezTo>
                  <a:pt x="741153" y="555890"/>
                  <a:pt x="753069" y="545946"/>
                  <a:pt x="762925" y="534119"/>
                </a:cubicBezTo>
                <a:cubicBezTo>
                  <a:pt x="831602" y="451707"/>
                  <a:pt x="743114" y="543046"/>
                  <a:pt x="806467" y="479690"/>
                </a:cubicBezTo>
                <a:cubicBezTo>
                  <a:pt x="810096" y="465176"/>
                  <a:pt x="812100" y="450156"/>
                  <a:pt x="817353" y="436148"/>
                </a:cubicBezTo>
                <a:cubicBezTo>
                  <a:pt x="823051" y="420954"/>
                  <a:pt x="838476" y="408820"/>
                  <a:pt x="839125" y="392605"/>
                </a:cubicBezTo>
                <a:cubicBezTo>
                  <a:pt x="842174" y="316380"/>
                  <a:pt x="833151" y="240133"/>
                  <a:pt x="828239" y="164005"/>
                </a:cubicBezTo>
                <a:cubicBezTo>
                  <a:pt x="825264" y="117889"/>
                  <a:pt x="840624" y="60402"/>
                  <a:pt x="795582" y="33376"/>
                </a:cubicBezTo>
                <a:cubicBezTo>
                  <a:pt x="785743" y="27472"/>
                  <a:pt x="773811" y="26119"/>
                  <a:pt x="762925" y="22490"/>
                </a:cubicBezTo>
                <a:cubicBezTo>
                  <a:pt x="755668" y="15233"/>
                  <a:pt x="751337" y="1992"/>
                  <a:pt x="741153" y="719"/>
                </a:cubicBezTo>
                <a:cubicBezTo>
                  <a:pt x="719252" y="-2018"/>
                  <a:pt x="697385" y="6817"/>
                  <a:pt x="675839" y="11605"/>
                </a:cubicBezTo>
                <a:cubicBezTo>
                  <a:pt x="664638" y="14094"/>
                  <a:pt x="654656" y="22490"/>
                  <a:pt x="643182" y="22490"/>
                </a:cubicBezTo>
                <a:cubicBezTo>
                  <a:pt x="639554" y="22490"/>
                  <a:pt x="657696" y="-4724"/>
                  <a:pt x="643182" y="71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Arrow Connector 126"/>
          <p:cNvCxnSpPr>
            <a:stCxn id="125" idx="19"/>
            <a:endCxn id="87" idx="5"/>
          </p:cNvCxnSpPr>
          <p:nvPr/>
        </p:nvCxnSpPr>
        <p:spPr>
          <a:xfrm flipH="1" flipV="1">
            <a:off x="679534" y="5409835"/>
            <a:ext cx="3838037" cy="740594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reeform 127"/>
          <p:cNvSpPr/>
          <p:nvPr/>
        </p:nvSpPr>
        <p:spPr>
          <a:xfrm>
            <a:off x="4626428" y="2941718"/>
            <a:ext cx="1469572" cy="2141911"/>
          </a:xfrm>
          <a:custGeom>
            <a:avLst/>
            <a:gdLst>
              <a:gd name="connsiteX0" fmla="*/ 1317172 w 1469572"/>
              <a:gd name="connsiteY0" fmla="*/ 19196 h 2141911"/>
              <a:gd name="connsiteX1" fmla="*/ 1262743 w 1469572"/>
              <a:gd name="connsiteY1" fmla="*/ 8311 h 2141911"/>
              <a:gd name="connsiteX2" fmla="*/ 1110343 w 1469572"/>
              <a:gd name="connsiteY2" fmla="*/ 30082 h 2141911"/>
              <a:gd name="connsiteX3" fmla="*/ 1001486 w 1469572"/>
              <a:gd name="connsiteY3" fmla="*/ 95396 h 2141911"/>
              <a:gd name="connsiteX4" fmla="*/ 947057 w 1469572"/>
              <a:gd name="connsiteY4" fmla="*/ 106282 h 2141911"/>
              <a:gd name="connsiteX5" fmla="*/ 892629 w 1469572"/>
              <a:gd name="connsiteY5" fmla="*/ 128053 h 2141911"/>
              <a:gd name="connsiteX6" fmla="*/ 772886 w 1469572"/>
              <a:gd name="connsiteY6" fmla="*/ 149825 h 2141911"/>
              <a:gd name="connsiteX7" fmla="*/ 707572 w 1469572"/>
              <a:gd name="connsiteY7" fmla="*/ 171596 h 2141911"/>
              <a:gd name="connsiteX8" fmla="*/ 674914 w 1469572"/>
              <a:gd name="connsiteY8" fmla="*/ 182482 h 2141911"/>
              <a:gd name="connsiteX9" fmla="*/ 653143 w 1469572"/>
              <a:gd name="connsiteY9" fmla="*/ 215139 h 2141911"/>
              <a:gd name="connsiteX10" fmla="*/ 576943 w 1469572"/>
              <a:gd name="connsiteY10" fmla="*/ 269568 h 2141911"/>
              <a:gd name="connsiteX11" fmla="*/ 489857 w 1469572"/>
              <a:gd name="connsiteY11" fmla="*/ 389311 h 2141911"/>
              <a:gd name="connsiteX12" fmla="*/ 370114 w 1469572"/>
              <a:gd name="connsiteY12" fmla="*/ 509053 h 2141911"/>
              <a:gd name="connsiteX13" fmla="*/ 337457 w 1469572"/>
              <a:gd name="connsiteY13" fmla="*/ 541711 h 2141911"/>
              <a:gd name="connsiteX14" fmla="*/ 283029 w 1469572"/>
              <a:gd name="connsiteY14" fmla="*/ 617911 h 2141911"/>
              <a:gd name="connsiteX15" fmla="*/ 261257 w 1469572"/>
              <a:gd name="connsiteY15" fmla="*/ 672339 h 2141911"/>
              <a:gd name="connsiteX16" fmla="*/ 217714 w 1469572"/>
              <a:gd name="connsiteY16" fmla="*/ 726768 h 2141911"/>
              <a:gd name="connsiteX17" fmla="*/ 185057 w 1469572"/>
              <a:gd name="connsiteY17" fmla="*/ 802968 h 2141911"/>
              <a:gd name="connsiteX18" fmla="*/ 174172 w 1469572"/>
              <a:gd name="connsiteY18" fmla="*/ 846511 h 2141911"/>
              <a:gd name="connsiteX19" fmla="*/ 130629 w 1469572"/>
              <a:gd name="connsiteY19" fmla="*/ 911825 h 2141911"/>
              <a:gd name="connsiteX20" fmla="*/ 97972 w 1469572"/>
              <a:gd name="connsiteY20" fmla="*/ 922711 h 2141911"/>
              <a:gd name="connsiteX21" fmla="*/ 65314 w 1469572"/>
              <a:gd name="connsiteY21" fmla="*/ 977139 h 2141911"/>
              <a:gd name="connsiteX22" fmla="*/ 32657 w 1469572"/>
              <a:gd name="connsiteY22" fmla="*/ 1031568 h 2141911"/>
              <a:gd name="connsiteX23" fmla="*/ 10886 w 1469572"/>
              <a:gd name="connsiteY23" fmla="*/ 1107768 h 2141911"/>
              <a:gd name="connsiteX24" fmla="*/ 0 w 1469572"/>
              <a:gd name="connsiteY24" fmla="*/ 1303711 h 2141911"/>
              <a:gd name="connsiteX25" fmla="*/ 21772 w 1469572"/>
              <a:gd name="connsiteY25" fmla="*/ 1608511 h 2141911"/>
              <a:gd name="connsiteX26" fmla="*/ 32657 w 1469572"/>
              <a:gd name="connsiteY26" fmla="*/ 1673825 h 2141911"/>
              <a:gd name="connsiteX27" fmla="*/ 54429 w 1469572"/>
              <a:gd name="connsiteY27" fmla="*/ 1739139 h 2141911"/>
              <a:gd name="connsiteX28" fmla="*/ 76200 w 1469572"/>
              <a:gd name="connsiteY28" fmla="*/ 1847996 h 2141911"/>
              <a:gd name="connsiteX29" fmla="*/ 97972 w 1469572"/>
              <a:gd name="connsiteY29" fmla="*/ 1880653 h 2141911"/>
              <a:gd name="connsiteX30" fmla="*/ 108857 w 1469572"/>
              <a:gd name="connsiteY30" fmla="*/ 1913311 h 2141911"/>
              <a:gd name="connsiteX31" fmla="*/ 163286 w 1469572"/>
              <a:gd name="connsiteY31" fmla="*/ 1967739 h 2141911"/>
              <a:gd name="connsiteX32" fmla="*/ 174172 w 1469572"/>
              <a:gd name="connsiteY32" fmla="*/ 2000396 h 2141911"/>
              <a:gd name="connsiteX33" fmla="*/ 261257 w 1469572"/>
              <a:gd name="connsiteY33" fmla="*/ 2076596 h 2141911"/>
              <a:gd name="connsiteX34" fmla="*/ 293914 w 1469572"/>
              <a:gd name="connsiteY34" fmla="*/ 2109253 h 2141911"/>
              <a:gd name="connsiteX35" fmla="*/ 359229 w 1469572"/>
              <a:gd name="connsiteY35" fmla="*/ 2131025 h 2141911"/>
              <a:gd name="connsiteX36" fmla="*/ 391886 w 1469572"/>
              <a:gd name="connsiteY36" fmla="*/ 2141911 h 2141911"/>
              <a:gd name="connsiteX37" fmla="*/ 446314 w 1469572"/>
              <a:gd name="connsiteY37" fmla="*/ 2109253 h 2141911"/>
              <a:gd name="connsiteX38" fmla="*/ 478972 w 1469572"/>
              <a:gd name="connsiteY38" fmla="*/ 2098368 h 2141911"/>
              <a:gd name="connsiteX39" fmla="*/ 544286 w 1469572"/>
              <a:gd name="connsiteY39" fmla="*/ 2011282 h 2141911"/>
              <a:gd name="connsiteX40" fmla="*/ 555172 w 1469572"/>
              <a:gd name="connsiteY40" fmla="*/ 1782682 h 2141911"/>
              <a:gd name="connsiteX41" fmla="*/ 533400 w 1469572"/>
              <a:gd name="connsiteY41" fmla="*/ 1477882 h 2141911"/>
              <a:gd name="connsiteX42" fmla="*/ 500743 w 1469572"/>
              <a:gd name="connsiteY42" fmla="*/ 1369025 h 2141911"/>
              <a:gd name="connsiteX43" fmla="*/ 457200 w 1469572"/>
              <a:gd name="connsiteY43" fmla="*/ 1281939 h 2141911"/>
              <a:gd name="connsiteX44" fmla="*/ 478972 w 1469572"/>
              <a:gd name="connsiteY44" fmla="*/ 1151311 h 2141911"/>
              <a:gd name="connsiteX45" fmla="*/ 511629 w 1469572"/>
              <a:gd name="connsiteY45" fmla="*/ 1118653 h 2141911"/>
              <a:gd name="connsiteX46" fmla="*/ 587829 w 1469572"/>
              <a:gd name="connsiteY46" fmla="*/ 1042453 h 2141911"/>
              <a:gd name="connsiteX47" fmla="*/ 653143 w 1469572"/>
              <a:gd name="connsiteY47" fmla="*/ 977139 h 2141911"/>
              <a:gd name="connsiteX48" fmla="*/ 685800 w 1469572"/>
              <a:gd name="connsiteY48" fmla="*/ 955368 h 2141911"/>
              <a:gd name="connsiteX49" fmla="*/ 718457 w 1469572"/>
              <a:gd name="connsiteY49" fmla="*/ 922711 h 2141911"/>
              <a:gd name="connsiteX50" fmla="*/ 751114 w 1469572"/>
              <a:gd name="connsiteY50" fmla="*/ 900939 h 2141911"/>
              <a:gd name="connsiteX51" fmla="*/ 772886 w 1469572"/>
              <a:gd name="connsiteY51" fmla="*/ 879168 h 2141911"/>
              <a:gd name="connsiteX52" fmla="*/ 805543 w 1469572"/>
              <a:gd name="connsiteY52" fmla="*/ 857396 h 2141911"/>
              <a:gd name="connsiteX53" fmla="*/ 859972 w 1469572"/>
              <a:gd name="connsiteY53" fmla="*/ 802968 h 2141911"/>
              <a:gd name="connsiteX54" fmla="*/ 892629 w 1469572"/>
              <a:gd name="connsiteY54" fmla="*/ 770311 h 2141911"/>
              <a:gd name="connsiteX55" fmla="*/ 957943 w 1469572"/>
              <a:gd name="connsiteY55" fmla="*/ 726768 h 2141911"/>
              <a:gd name="connsiteX56" fmla="*/ 990600 w 1469572"/>
              <a:gd name="connsiteY56" fmla="*/ 704996 h 2141911"/>
              <a:gd name="connsiteX57" fmla="*/ 1045029 w 1469572"/>
              <a:gd name="connsiteY57" fmla="*/ 650568 h 2141911"/>
              <a:gd name="connsiteX58" fmla="*/ 1099457 w 1469572"/>
              <a:gd name="connsiteY58" fmla="*/ 596139 h 2141911"/>
              <a:gd name="connsiteX59" fmla="*/ 1121229 w 1469572"/>
              <a:gd name="connsiteY59" fmla="*/ 574368 h 2141911"/>
              <a:gd name="connsiteX60" fmla="*/ 1153886 w 1469572"/>
              <a:gd name="connsiteY60" fmla="*/ 552596 h 2141911"/>
              <a:gd name="connsiteX61" fmla="*/ 1197429 w 1469572"/>
              <a:gd name="connsiteY61" fmla="*/ 519939 h 2141911"/>
              <a:gd name="connsiteX62" fmla="*/ 1230086 w 1469572"/>
              <a:gd name="connsiteY62" fmla="*/ 509053 h 2141911"/>
              <a:gd name="connsiteX63" fmla="*/ 1262743 w 1469572"/>
              <a:gd name="connsiteY63" fmla="*/ 487282 h 2141911"/>
              <a:gd name="connsiteX64" fmla="*/ 1338943 w 1469572"/>
              <a:gd name="connsiteY64" fmla="*/ 432853 h 2141911"/>
              <a:gd name="connsiteX65" fmla="*/ 1360714 w 1469572"/>
              <a:gd name="connsiteY65" fmla="*/ 400196 h 2141911"/>
              <a:gd name="connsiteX66" fmla="*/ 1404257 w 1469572"/>
              <a:gd name="connsiteY66" fmla="*/ 345768 h 2141911"/>
              <a:gd name="connsiteX67" fmla="*/ 1415143 w 1469572"/>
              <a:gd name="connsiteY67" fmla="*/ 313111 h 2141911"/>
              <a:gd name="connsiteX68" fmla="*/ 1436914 w 1469572"/>
              <a:gd name="connsiteY68" fmla="*/ 280453 h 2141911"/>
              <a:gd name="connsiteX69" fmla="*/ 1458686 w 1469572"/>
              <a:gd name="connsiteY69" fmla="*/ 215139 h 2141911"/>
              <a:gd name="connsiteX70" fmla="*/ 1469572 w 1469572"/>
              <a:gd name="connsiteY70" fmla="*/ 182482 h 2141911"/>
              <a:gd name="connsiteX71" fmla="*/ 1436914 w 1469572"/>
              <a:gd name="connsiteY71" fmla="*/ 73625 h 2141911"/>
              <a:gd name="connsiteX72" fmla="*/ 1415143 w 1469572"/>
              <a:gd name="connsiteY72" fmla="*/ 51853 h 2141911"/>
              <a:gd name="connsiteX73" fmla="*/ 1349829 w 1469572"/>
              <a:gd name="connsiteY73" fmla="*/ 30082 h 2141911"/>
              <a:gd name="connsiteX74" fmla="*/ 1328057 w 1469572"/>
              <a:gd name="connsiteY74" fmla="*/ 8311 h 2141911"/>
              <a:gd name="connsiteX75" fmla="*/ 1317172 w 1469572"/>
              <a:gd name="connsiteY75" fmla="*/ 19196 h 2141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469572" h="2141911">
                <a:moveTo>
                  <a:pt x="1317172" y="19196"/>
                </a:moveTo>
                <a:cubicBezTo>
                  <a:pt x="1306286" y="19196"/>
                  <a:pt x="1281245" y="8311"/>
                  <a:pt x="1262743" y="8311"/>
                </a:cubicBezTo>
                <a:cubicBezTo>
                  <a:pt x="1236113" y="8311"/>
                  <a:pt x="1149421" y="15428"/>
                  <a:pt x="1110343" y="30082"/>
                </a:cubicBezTo>
                <a:cubicBezTo>
                  <a:pt x="1018246" y="64618"/>
                  <a:pt x="1120856" y="41137"/>
                  <a:pt x="1001486" y="95396"/>
                </a:cubicBezTo>
                <a:cubicBezTo>
                  <a:pt x="984642" y="103052"/>
                  <a:pt x="964779" y="100965"/>
                  <a:pt x="947057" y="106282"/>
                </a:cubicBezTo>
                <a:cubicBezTo>
                  <a:pt x="928341" y="111897"/>
                  <a:pt x="911166" y="121874"/>
                  <a:pt x="892629" y="128053"/>
                </a:cubicBezTo>
                <a:cubicBezTo>
                  <a:pt x="854133" y="140885"/>
                  <a:pt x="812552" y="144158"/>
                  <a:pt x="772886" y="149825"/>
                </a:cubicBezTo>
                <a:lnTo>
                  <a:pt x="707572" y="171596"/>
                </a:lnTo>
                <a:lnTo>
                  <a:pt x="674914" y="182482"/>
                </a:lnTo>
                <a:cubicBezTo>
                  <a:pt x="667657" y="193368"/>
                  <a:pt x="663076" y="206625"/>
                  <a:pt x="653143" y="215139"/>
                </a:cubicBezTo>
                <a:cubicBezTo>
                  <a:pt x="596712" y="263509"/>
                  <a:pt x="610377" y="227774"/>
                  <a:pt x="576943" y="269568"/>
                </a:cubicBezTo>
                <a:cubicBezTo>
                  <a:pt x="528320" y="330348"/>
                  <a:pt x="581671" y="297497"/>
                  <a:pt x="489857" y="389311"/>
                </a:cubicBezTo>
                <a:lnTo>
                  <a:pt x="370114" y="509053"/>
                </a:lnTo>
                <a:cubicBezTo>
                  <a:pt x="359228" y="519939"/>
                  <a:pt x="346694" y="529395"/>
                  <a:pt x="337457" y="541711"/>
                </a:cubicBezTo>
                <a:cubicBezTo>
                  <a:pt x="330053" y="551582"/>
                  <a:pt x="290992" y="601986"/>
                  <a:pt x="283029" y="617911"/>
                </a:cubicBezTo>
                <a:cubicBezTo>
                  <a:pt x="274290" y="635388"/>
                  <a:pt x="269996" y="654862"/>
                  <a:pt x="261257" y="672339"/>
                </a:cubicBezTo>
                <a:cubicBezTo>
                  <a:pt x="247524" y="699805"/>
                  <a:pt x="237965" y="706517"/>
                  <a:pt x="217714" y="726768"/>
                </a:cubicBezTo>
                <a:cubicBezTo>
                  <a:pt x="186464" y="851777"/>
                  <a:pt x="230162" y="697722"/>
                  <a:pt x="185057" y="802968"/>
                </a:cubicBezTo>
                <a:cubicBezTo>
                  <a:pt x="179164" y="816719"/>
                  <a:pt x="179425" y="832503"/>
                  <a:pt x="174172" y="846511"/>
                </a:cubicBezTo>
                <a:cubicBezTo>
                  <a:pt x="166490" y="866997"/>
                  <a:pt x="152060" y="898966"/>
                  <a:pt x="130629" y="911825"/>
                </a:cubicBezTo>
                <a:cubicBezTo>
                  <a:pt x="120790" y="917729"/>
                  <a:pt x="108858" y="919082"/>
                  <a:pt x="97972" y="922711"/>
                </a:cubicBezTo>
                <a:cubicBezTo>
                  <a:pt x="67132" y="1015229"/>
                  <a:pt x="110145" y="902422"/>
                  <a:pt x="65314" y="977139"/>
                </a:cubicBezTo>
                <a:cubicBezTo>
                  <a:pt x="22918" y="1047798"/>
                  <a:pt x="87825" y="976400"/>
                  <a:pt x="32657" y="1031568"/>
                </a:cubicBezTo>
                <a:cubicBezTo>
                  <a:pt x="26215" y="1050897"/>
                  <a:pt x="12594" y="1088978"/>
                  <a:pt x="10886" y="1107768"/>
                </a:cubicBezTo>
                <a:cubicBezTo>
                  <a:pt x="4963" y="1172914"/>
                  <a:pt x="3629" y="1238397"/>
                  <a:pt x="0" y="1303711"/>
                </a:cubicBezTo>
                <a:cubicBezTo>
                  <a:pt x="15209" y="1653507"/>
                  <a:pt x="-6276" y="1454241"/>
                  <a:pt x="21772" y="1608511"/>
                </a:cubicBezTo>
                <a:cubicBezTo>
                  <a:pt x="25720" y="1630227"/>
                  <a:pt x="27304" y="1652412"/>
                  <a:pt x="32657" y="1673825"/>
                </a:cubicBezTo>
                <a:cubicBezTo>
                  <a:pt x="38223" y="1696089"/>
                  <a:pt x="54429" y="1739139"/>
                  <a:pt x="54429" y="1739139"/>
                </a:cubicBezTo>
                <a:cubicBezTo>
                  <a:pt x="58441" y="1767223"/>
                  <a:pt x="61000" y="1817596"/>
                  <a:pt x="76200" y="1847996"/>
                </a:cubicBezTo>
                <a:cubicBezTo>
                  <a:pt x="82051" y="1859698"/>
                  <a:pt x="90715" y="1869767"/>
                  <a:pt x="97972" y="1880653"/>
                </a:cubicBezTo>
                <a:cubicBezTo>
                  <a:pt x="101600" y="1891539"/>
                  <a:pt x="101972" y="1904131"/>
                  <a:pt x="108857" y="1913311"/>
                </a:cubicBezTo>
                <a:cubicBezTo>
                  <a:pt x="124252" y="1933837"/>
                  <a:pt x="163286" y="1967739"/>
                  <a:pt x="163286" y="1967739"/>
                </a:cubicBezTo>
                <a:cubicBezTo>
                  <a:pt x="166915" y="1978625"/>
                  <a:pt x="167287" y="1991216"/>
                  <a:pt x="174172" y="2000396"/>
                </a:cubicBezTo>
                <a:cubicBezTo>
                  <a:pt x="230706" y="2075775"/>
                  <a:pt x="210895" y="2034628"/>
                  <a:pt x="261257" y="2076596"/>
                </a:cubicBezTo>
                <a:cubicBezTo>
                  <a:pt x="273084" y="2086451"/>
                  <a:pt x="280457" y="2101777"/>
                  <a:pt x="293914" y="2109253"/>
                </a:cubicBezTo>
                <a:cubicBezTo>
                  <a:pt x="313975" y="2120398"/>
                  <a:pt x="337457" y="2123768"/>
                  <a:pt x="359229" y="2131025"/>
                </a:cubicBezTo>
                <a:lnTo>
                  <a:pt x="391886" y="2141911"/>
                </a:lnTo>
                <a:cubicBezTo>
                  <a:pt x="484407" y="2111070"/>
                  <a:pt x="371594" y="2154085"/>
                  <a:pt x="446314" y="2109253"/>
                </a:cubicBezTo>
                <a:cubicBezTo>
                  <a:pt x="456154" y="2103349"/>
                  <a:pt x="468086" y="2101996"/>
                  <a:pt x="478972" y="2098368"/>
                </a:cubicBezTo>
                <a:cubicBezTo>
                  <a:pt x="541514" y="2035825"/>
                  <a:pt x="525286" y="2068280"/>
                  <a:pt x="544286" y="2011282"/>
                </a:cubicBezTo>
                <a:cubicBezTo>
                  <a:pt x="547915" y="1935082"/>
                  <a:pt x="555172" y="1858968"/>
                  <a:pt x="555172" y="1782682"/>
                </a:cubicBezTo>
                <a:cubicBezTo>
                  <a:pt x="555172" y="1734298"/>
                  <a:pt x="543599" y="1549273"/>
                  <a:pt x="533400" y="1477882"/>
                </a:cubicBezTo>
                <a:cubicBezTo>
                  <a:pt x="530275" y="1456008"/>
                  <a:pt x="506802" y="1381144"/>
                  <a:pt x="500743" y="1369025"/>
                </a:cubicBezTo>
                <a:lnTo>
                  <a:pt x="457200" y="1281939"/>
                </a:lnTo>
                <a:cubicBezTo>
                  <a:pt x="457284" y="1281266"/>
                  <a:pt x="467463" y="1171451"/>
                  <a:pt x="478972" y="1151311"/>
                </a:cubicBezTo>
                <a:cubicBezTo>
                  <a:pt x="486610" y="1137945"/>
                  <a:pt x="500743" y="1129539"/>
                  <a:pt x="511629" y="1118653"/>
                </a:cubicBezTo>
                <a:cubicBezTo>
                  <a:pt x="536259" y="1044758"/>
                  <a:pt x="500491" y="1129791"/>
                  <a:pt x="587829" y="1042453"/>
                </a:cubicBezTo>
                <a:cubicBezTo>
                  <a:pt x="609600" y="1020682"/>
                  <a:pt x="627525" y="994218"/>
                  <a:pt x="653143" y="977139"/>
                </a:cubicBezTo>
                <a:cubicBezTo>
                  <a:pt x="664029" y="969882"/>
                  <a:pt x="675749" y="963743"/>
                  <a:pt x="685800" y="955368"/>
                </a:cubicBezTo>
                <a:cubicBezTo>
                  <a:pt x="697627" y="945513"/>
                  <a:pt x="706631" y="932566"/>
                  <a:pt x="718457" y="922711"/>
                </a:cubicBezTo>
                <a:cubicBezTo>
                  <a:pt x="728508" y="914335"/>
                  <a:pt x="740898" y="909112"/>
                  <a:pt x="751114" y="900939"/>
                </a:cubicBezTo>
                <a:cubicBezTo>
                  <a:pt x="759128" y="894528"/>
                  <a:pt x="764872" y="885579"/>
                  <a:pt x="772886" y="879168"/>
                </a:cubicBezTo>
                <a:cubicBezTo>
                  <a:pt x="783102" y="870995"/>
                  <a:pt x="795697" y="866011"/>
                  <a:pt x="805543" y="857396"/>
                </a:cubicBezTo>
                <a:cubicBezTo>
                  <a:pt x="824853" y="840500"/>
                  <a:pt x="841829" y="821111"/>
                  <a:pt x="859972" y="802968"/>
                </a:cubicBezTo>
                <a:cubicBezTo>
                  <a:pt x="870858" y="792082"/>
                  <a:pt x="879820" y="778850"/>
                  <a:pt x="892629" y="770311"/>
                </a:cubicBezTo>
                <a:lnTo>
                  <a:pt x="957943" y="726768"/>
                </a:lnTo>
                <a:lnTo>
                  <a:pt x="990600" y="704996"/>
                </a:lnTo>
                <a:cubicBezTo>
                  <a:pt x="1034146" y="639679"/>
                  <a:pt x="986969" y="701371"/>
                  <a:pt x="1045029" y="650568"/>
                </a:cubicBezTo>
                <a:cubicBezTo>
                  <a:pt x="1064338" y="633672"/>
                  <a:pt x="1081314" y="614282"/>
                  <a:pt x="1099457" y="596139"/>
                </a:cubicBezTo>
                <a:cubicBezTo>
                  <a:pt x="1106714" y="588882"/>
                  <a:pt x="1112690" y="580061"/>
                  <a:pt x="1121229" y="574368"/>
                </a:cubicBezTo>
                <a:cubicBezTo>
                  <a:pt x="1132115" y="567111"/>
                  <a:pt x="1143240" y="560200"/>
                  <a:pt x="1153886" y="552596"/>
                </a:cubicBezTo>
                <a:cubicBezTo>
                  <a:pt x="1168649" y="542051"/>
                  <a:pt x="1181677" y="528940"/>
                  <a:pt x="1197429" y="519939"/>
                </a:cubicBezTo>
                <a:cubicBezTo>
                  <a:pt x="1207392" y="514246"/>
                  <a:pt x="1219823" y="514185"/>
                  <a:pt x="1230086" y="509053"/>
                </a:cubicBezTo>
                <a:cubicBezTo>
                  <a:pt x="1241788" y="503202"/>
                  <a:pt x="1252097" y="494886"/>
                  <a:pt x="1262743" y="487282"/>
                </a:cubicBezTo>
                <a:cubicBezTo>
                  <a:pt x="1357285" y="419752"/>
                  <a:pt x="1261962" y="484176"/>
                  <a:pt x="1338943" y="432853"/>
                </a:cubicBezTo>
                <a:cubicBezTo>
                  <a:pt x="1346200" y="421967"/>
                  <a:pt x="1352541" y="410412"/>
                  <a:pt x="1360714" y="400196"/>
                </a:cubicBezTo>
                <a:cubicBezTo>
                  <a:pt x="1387717" y="366443"/>
                  <a:pt x="1381918" y="390447"/>
                  <a:pt x="1404257" y="345768"/>
                </a:cubicBezTo>
                <a:cubicBezTo>
                  <a:pt x="1409389" y="335505"/>
                  <a:pt x="1410011" y="323374"/>
                  <a:pt x="1415143" y="313111"/>
                </a:cubicBezTo>
                <a:cubicBezTo>
                  <a:pt x="1420994" y="301409"/>
                  <a:pt x="1431600" y="292409"/>
                  <a:pt x="1436914" y="280453"/>
                </a:cubicBezTo>
                <a:cubicBezTo>
                  <a:pt x="1446234" y="259482"/>
                  <a:pt x="1451429" y="236910"/>
                  <a:pt x="1458686" y="215139"/>
                </a:cubicBezTo>
                <a:lnTo>
                  <a:pt x="1469572" y="182482"/>
                </a:lnTo>
                <a:cubicBezTo>
                  <a:pt x="1459905" y="114816"/>
                  <a:pt x="1471354" y="116675"/>
                  <a:pt x="1436914" y="73625"/>
                </a:cubicBezTo>
                <a:cubicBezTo>
                  <a:pt x="1430503" y="65611"/>
                  <a:pt x="1424323" y="56443"/>
                  <a:pt x="1415143" y="51853"/>
                </a:cubicBezTo>
                <a:cubicBezTo>
                  <a:pt x="1394617" y="41590"/>
                  <a:pt x="1349829" y="30082"/>
                  <a:pt x="1349829" y="30082"/>
                </a:cubicBezTo>
                <a:cubicBezTo>
                  <a:pt x="1342572" y="22825"/>
                  <a:pt x="1336858" y="13591"/>
                  <a:pt x="1328057" y="8311"/>
                </a:cubicBezTo>
                <a:cubicBezTo>
                  <a:pt x="1288515" y="-15414"/>
                  <a:pt x="1328058" y="19196"/>
                  <a:pt x="1317172" y="19196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28" idx="23"/>
            <a:endCxn id="88" idx="6"/>
          </p:cNvCxnSpPr>
          <p:nvPr/>
        </p:nvCxnSpPr>
        <p:spPr>
          <a:xfrm flipH="1">
            <a:off x="713012" y="4049486"/>
            <a:ext cx="3924302" cy="142085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22422" y="6212414"/>
            <a:ext cx="4021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tree (excluding twigs and thorns)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28769" y="5965172"/>
            <a:ext cx="1083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stem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2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>
            <a:endCxn id="26" idx="2"/>
          </p:cNvCxnSpPr>
          <p:nvPr/>
        </p:nvCxnSpPr>
        <p:spPr>
          <a:xfrm flipV="1">
            <a:off x="1119051" y="6144301"/>
            <a:ext cx="574562" cy="3718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91072" y="5328022"/>
            <a:ext cx="892370" cy="1115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40058" y="2614525"/>
            <a:ext cx="892370" cy="1115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00243" y="3184959"/>
            <a:ext cx="892370" cy="1115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13620" y="4242700"/>
            <a:ext cx="892370" cy="1115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00243" y="6505030"/>
            <a:ext cx="892370" cy="1115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04366" y="4811605"/>
            <a:ext cx="892370" cy="1115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40" idx="2"/>
          </p:cNvCxnSpPr>
          <p:nvPr/>
        </p:nvCxnSpPr>
        <p:spPr>
          <a:xfrm flipV="1">
            <a:off x="1079658" y="4956134"/>
            <a:ext cx="574562" cy="3718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42" idx="2"/>
          </p:cNvCxnSpPr>
          <p:nvPr/>
        </p:nvCxnSpPr>
        <p:spPr>
          <a:xfrm flipV="1">
            <a:off x="1092613" y="3367470"/>
            <a:ext cx="574562" cy="3718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44" idx="2"/>
          </p:cNvCxnSpPr>
          <p:nvPr/>
        </p:nvCxnSpPr>
        <p:spPr>
          <a:xfrm flipV="1">
            <a:off x="1114798" y="2240326"/>
            <a:ext cx="574562" cy="3718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46" idx="2"/>
          </p:cNvCxnSpPr>
          <p:nvPr/>
        </p:nvCxnSpPr>
        <p:spPr>
          <a:xfrm flipV="1">
            <a:off x="1119051" y="3881971"/>
            <a:ext cx="574562" cy="3718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Phase 1</a:t>
            </a:r>
            <a:r>
              <a:rPr lang="en-US" dirty="0" smtClean="0"/>
              <a:t>: Building a data structure on </a:t>
            </a:r>
            <a:r>
              <a:rPr lang="en-US" dirty="0" err="1" smtClean="0"/>
              <a:t>substems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0800" y="1600200"/>
                <a:ext cx="6096000" cy="50292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Based on the top center at the lower stem, we can determine the top center at the upper stem in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sub-linear time</a:t>
                </a:r>
              </a:p>
              <a:p>
                <a:r>
                  <a:rPr lang="en-US" dirty="0" smtClean="0"/>
                  <a:t>The data structure provides an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interface</a:t>
                </a:r>
                <a:r>
                  <a:rPr lang="en-US" dirty="0" smtClean="0"/>
                  <a:t> between two adjacent stems</a:t>
                </a:r>
              </a:p>
              <a:p>
                <a:r>
                  <a:rPr lang="en-US" dirty="0" smtClean="0"/>
                  <a:t>Twigs and thorns</a:t>
                </a:r>
              </a:p>
              <a:p>
                <a:r>
                  <a:rPr lang="en-US" dirty="0" smtClean="0"/>
                  <a:t>A sub-linear decision algorithm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</m:e>
                            </m:func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time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0800" y="1600200"/>
                <a:ext cx="6096000" cy="5029200"/>
              </a:xfrm>
              <a:blipFill rotWithShape="0">
                <a:blip r:embed="rId2"/>
                <a:stretch>
                  <a:fillRect l="-2000" t="-2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112520" y="4230189"/>
            <a:ext cx="0" cy="2286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12520" y="1944189"/>
            <a:ext cx="0" cy="2286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066800" y="4191000"/>
            <a:ext cx="762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58091" y="4755651"/>
            <a:ext cx="762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66800" y="5282202"/>
            <a:ext cx="762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74420" y="5890486"/>
            <a:ext cx="762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74420" y="6479178"/>
            <a:ext cx="762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66800" y="3655740"/>
            <a:ext cx="762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74420" y="3137898"/>
            <a:ext cx="762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75509" y="2549843"/>
            <a:ext cx="762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74420" y="1909605"/>
            <a:ext cx="762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ultiply 69"/>
          <p:cNvSpPr/>
          <p:nvPr/>
        </p:nvSpPr>
        <p:spPr>
          <a:xfrm>
            <a:off x="998220" y="6149763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Multiply 69"/>
          <p:cNvSpPr/>
          <p:nvPr/>
        </p:nvSpPr>
        <p:spPr>
          <a:xfrm>
            <a:off x="998220" y="5391155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Multiply 69"/>
          <p:cNvSpPr/>
          <p:nvPr/>
        </p:nvSpPr>
        <p:spPr>
          <a:xfrm>
            <a:off x="998220" y="4411124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Multiply 69"/>
          <p:cNvSpPr/>
          <p:nvPr/>
        </p:nvSpPr>
        <p:spPr>
          <a:xfrm>
            <a:off x="990600" y="2022054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Multiply 69"/>
          <p:cNvSpPr/>
          <p:nvPr/>
        </p:nvSpPr>
        <p:spPr>
          <a:xfrm>
            <a:off x="998220" y="2776792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Multiply 69"/>
          <p:cNvSpPr/>
          <p:nvPr/>
        </p:nvSpPr>
        <p:spPr>
          <a:xfrm>
            <a:off x="999309" y="3363074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914400" y="2002557"/>
            <a:ext cx="381000" cy="340636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1693613" y="6106201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Flowchart: Connector 27"/>
          <p:cNvSpPr/>
          <p:nvPr/>
        </p:nvSpPr>
        <p:spPr>
          <a:xfrm>
            <a:off x="152972" y="5292063"/>
            <a:ext cx="76200" cy="76200"/>
          </a:xfrm>
          <a:prstGeom prst="flowChartConnector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lowchart: Connector 29"/>
          <p:cNvSpPr/>
          <p:nvPr/>
        </p:nvSpPr>
        <p:spPr>
          <a:xfrm>
            <a:off x="201958" y="2578566"/>
            <a:ext cx="76200" cy="76200"/>
          </a:xfrm>
          <a:prstGeom prst="flowChartConnector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Flowchart: Connector 31"/>
          <p:cNvSpPr/>
          <p:nvPr/>
        </p:nvSpPr>
        <p:spPr>
          <a:xfrm>
            <a:off x="162143" y="3149000"/>
            <a:ext cx="76200" cy="76200"/>
          </a:xfrm>
          <a:prstGeom prst="flowChartConnector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lowchart: Connector 33"/>
          <p:cNvSpPr/>
          <p:nvPr/>
        </p:nvSpPr>
        <p:spPr>
          <a:xfrm>
            <a:off x="175520" y="4206741"/>
            <a:ext cx="76200" cy="76200"/>
          </a:xfrm>
          <a:prstGeom prst="flowChartConnector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Flowchart: Connector 35"/>
          <p:cNvSpPr/>
          <p:nvPr/>
        </p:nvSpPr>
        <p:spPr>
          <a:xfrm>
            <a:off x="162143" y="6469071"/>
            <a:ext cx="76200" cy="76200"/>
          </a:xfrm>
          <a:prstGeom prst="flowChartConnector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Flowchart: Connector 37"/>
          <p:cNvSpPr/>
          <p:nvPr/>
        </p:nvSpPr>
        <p:spPr>
          <a:xfrm>
            <a:off x="166266" y="4775646"/>
            <a:ext cx="76200" cy="76200"/>
          </a:xfrm>
          <a:prstGeom prst="flowChartConnector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lowchart: Connector 39"/>
          <p:cNvSpPr/>
          <p:nvPr/>
        </p:nvSpPr>
        <p:spPr>
          <a:xfrm>
            <a:off x="1654220" y="4918034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lowchart: Connector 41"/>
          <p:cNvSpPr/>
          <p:nvPr/>
        </p:nvSpPr>
        <p:spPr>
          <a:xfrm>
            <a:off x="1667175" y="3329370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Flowchart: Connector 43"/>
          <p:cNvSpPr/>
          <p:nvPr/>
        </p:nvSpPr>
        <p:spPr>
          <a:xfrm>
            <a:off x="1689360" y="2202226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lowchart: Connector 45"/>
          <p:cNvSpPr/>
          <p:nvPr/>
        </p:nvSpPr>
        <p:spPr>
          <a:xfrm>
            <a:off x="1693613" y="3843871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922020" y="4356689"/>
            <a:ext cx="381000" cy="340636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8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8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792162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dirty="0" smtClean="0"/>
                  <a:t>Phase 2: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using the sub-linear decision algorithm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792162"/>
              </a:xfrm>
              <a:blipFill rotWithShape="0">
                <a:blip r:embed="rId2"/>
                <a:stretch>
                  <a:fillRect l="-2593" t="-46154" b="-6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4219576" y="3458508"/>
            <a:ext cx="398145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Do a stem-partition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038600" y="4267200"/>
                <a:ext cx="4343400" cy="70788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Search the stems by using sub-linear </a:t>
                </a:r>
                <a:r>
                  <a:rPr lang="en-US" sz="2000" dirty="0"/>
                  <a:t>decision algorithm</a:t>
                </a:r>
                <a:r>
                  <a:rPr lang="en-US" sz="2000" dirty="0" smtClean="0"/>
                  <a:t> and shrink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267200"/>
                <a:ext cx="4343400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1401" t="-3390" b="-1355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4219576" y="5526614"/>
            <a:ext cx="398145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Processing each </a:t>
            </a:r>
            <a:r>
              <a:rPr lang="en-US" sz="2000" dirty="0" smtClean="0"/>
              <a:t>inactive leaf stem: replace it by a thorn or a twig</a:t>
            </a:r>
          </a:p>
        </p:txBody>
      </p:sp>
      <p:cxnSp>
        <p:nvCxnSpPr>
          <p:cNvPr id="19" name="Straight Arrow Connector 18"/>
          <p:cNvCxnSpPr>
            <a:stCxn id="56" idx="2"/>
            <a:endCxn id="60" idx="0"/>
          </p:cNvCxnSpPr>
          <p:nvPr/>
        </p:nvCxnSpPr>
        <p:spPr>
          <a:xfrm flipH="1">
            <a:off x="6210300" y="3858618"/>
            <a:ext cx="1" cy="408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210300" y="5020489"/>
            <a:ext cx="0" cy="506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63" idx="2"/>
            <a:endCxn id="68" idx="3"/>
          </p:cNvCxnSpPr>
          <p:nvPr/>
        </p:nvCxnSpPr>
        <p:spPr>
          <a:xfrm rot="5400000" flipH="1" flipV="1">
            <a:off x="5312592" y="3344434"/>
            <a:ext cx="3787775" cy="1992358"/>
          </a:xfrm>
          <a:prstGeom prst="bentConnector4">
            <a:avLst>
              <a:gd name="adj1" fmla="val -6035"/>
              <a:gd name="adj2" fmla="val 1114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lowchart: Decision 67"/>
          <p:cNvSpPr/>
          <p:nvPr/>
        </p:nvSpPr>
        <p:spPr>
          <a:xfrm>
            <a:off x="4202159" y="1763961"/>
            <a:ext cx="4000500" cy="1365527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 T is a single stem? </a:t>
            </a:r>
            <a:endParaRPr lang="en-US" sz="2000" dirty="0"/>
          </a:p>
        </p:txBody>
      </p:sp>
      <p:cxnSp>
        <p:nvCxnSpPr>
          <p:cNvPr id="71" name="Straight Arrow Connector 70"/>
          <p:cNvCxnSpPr>
            <a:stCxn id="68" idx="2"/>
            <a:endCxn id="56" idx="0"/>
          </p:cNvCxnSpPr>
          <p:nvPr/>
        </p:nvCxnSpPr>
        <p:spPr>
          <a:xfrm>
            <a:off x="6202409" y="3129488"/>
            <a:ext cx="7892" cy="329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74617" y="3311297"/>
            <a:ext cx="342736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Compute </a:t>
            </a:r>
            <a:r>
              <a:rPr lang="el-GR" sz="2000" dirty="0" smtClean="0">
                <a:latin typeface="Georgia" panose="02040502050405020303" pitchFamily="18" charset="0"/>
              </a:rPr>
              <a:t>λ</a:t>
            </a:r>
            <a:r>
              <a:rPr lang="en-US" sz="2000" baseline="30000" dirty="0" smtClean="0">
                <a:latin typeface="Georgia" panose="02040502050405020303" pitchFamily="18" charset="0"/>
              </a:rPr>
              <a:t>*</a:t>
            </a:r>
            <a:r>
              <a:rPr lang="en-US" sz="2000" dirty="0" smtClean="0"/>
              <a:t> on the single stem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080590" y="210441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179819" y="308670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1959022" y="2438687"/>
            <a:ext cx="2243136" cy="814238"/>
          </a:xfrm>
          <a:prstGeom prst="bentConnector3">
            <a:avLst>
              <a:gd name="adj1" fmla="val 9969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44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discrete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Centers are required to be at vertices of T</a:t>
            </a:r>
          </a:p>
          <a:p>
            <a:endParaRPr lang="en-US" dirty="0" smtClean="0"/>
          </a:p>
          <a:p>
            <a:r>
              <a:rPr lang="en-US" dirty="0" smtClean="0"/>
              <a:t>Previous work</a:t>
            </a:r>
          </a:p>
          <a:p>
            <a:pPr lvl="1"/>
            <a:r>
              <a:rPr lang="en-US" dirty="0" smtClean="0"/>
              <a:t>O(n log</a:t>
            </a:r>
            <a:r>
              <a:rPr lang="en-US" baseline="30000" dirty="0" smtClean="0"/>
              <a:t>2</a:t>
            </a:r>
            <a:r>
              <a:rPr lang="en-US" dirty="0" smtClean="0"/>
              <a:t> n) time (</a:t>
            </a:r>
            <a:r>
              <a:rPr lang="en-US" dirty="0"/>
              <a:t>Megiddo, </a:t>
            </a:r>
            <a:r>
              <a:rPr lang="en-US" dirty="0" err="1" smtClean="0"/>
              <a:t>Tamir</a:t>
            </a:r>
            <a:r>
              <a:rPr lang="en-US" dirty="0"/>
              <a:t>, </a:t>
            </a:r>
            <a:r>
              <a:rPr lang="en-US" dirty="0" err="1" smtClean="0"/>
              <a:t>Zemel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Chandrasekaran</a:t>
            </a:r>
            <a:r>
              <a:rPr lang="en-US" dirty="0" smtClean="0"/>
              <a:t>, 1981)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Our result: O(n log n) time</a:t>
            </a:r>
          </a:p>
          <a:p>
            <a:pPr lvl="1"/>
            <a:r>
              <a:rPr lang="en-US" dirty="0" smtClean="0"/>
              <a:t>Similar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Computing a matrix element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3594833"/>
            <a:ext cx="152400" cy="838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447800" y="4433033"/>
            <a:ext cx="419100" cy="7620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562100" y="5195033"/>
            <a:ext cx="304800" cy="6096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Flowchart: Connector 6"/>
          <p:cNvSpPr/>
          <p:nvPr/>
        </p:nvSpPr>
        <p:spPr>
          <a:xfrm>
            <a:off x="1807029" y="515693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1257300" y="352152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1388991" y="439493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1531568" y="576653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299780" y="2724325"/>
            <a:ext cx="148020" cy="83530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1409700" y="264812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240971" y="352152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295400" y="1848025"/>
            <a:ext cx="152400" cy="838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Flowchart: Connector 14"/>
          <p:cNvSpPr/>
          <p:nvPr/>
        </p:nvSpPr>
        <p:spPr>
          <a:xfrm>
            <a:off x="1263805" y="184802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flipH="1">
                <a:off x="1119050" y="5611900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119050" y="5611900"/>
                <a:ext cx="441909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2778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 flipH="1">
                <a:off x="1845129" y="5002300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45129" y="5002300"/>
                <a:ext cx="441909" cy="461665"/>
              </a:xfrm>
              <a:prstGeom prst="rect">
                <a:avLst/>
              </a:prstGeom>
              <a:blipFill rotWithShape="1">
                <a:blip r:embed="rId4"/>
                <a:stretch>
                  <a:fillRect r="-4167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flipH="1">
                <a:off x="985182" y="4240300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85182" y="4240300"/>
                <a:ext cx="441909" cy="461665"/>
              </a:xfrm>
              <a:prstGeom prst="rect">
                <a:avLst/>
              </a:prstGeom>
              <a:blipFill rotWithShape="1">
                <a:blip r:embed="rId5"/>
                <a:stretch>
                  <a:fillRect r="-4167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 flipH="1">
                <a:off x="837162" y="3328796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37162" y="3328796"/>
                <a:ext cx="441909" cy="461665"/>
              </a:xfrm>
              <a:prstGeom prst="rect">
                <a:avLst/>
              </a:prstGeom>
              <a:blipFill rotWithShape="1">
                <a:blip r:embed="rId6"/>
                <a:stretch>
                  <a:fillRect r="-1370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 flipH="1">
                <a:off x="1517365" y="2455392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517365" y="2455392"/>
                <a:ext cx="441909" cy="461665"/>
              </a:xfrm>
              <a:prstGeom prst="rect">
                <a:avLst/>
              </a:prstGeom>
              <a:blipFill rotWithShape="1">
                <a:blip r:embed="rId7"/>
                <a:stretch>
                  <a:fillRect r="-4167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flipH="1">
                <a:off x="857871" y="1617192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57871" y="1617192"/>
                <a:ext cx="441909" cy="461665"/>
              </a:xfrm>
              <a:prstGeom prst="rect">
                <a:avLst/>
              </a:prstGeom>
              <a:blipFill rotWithShape="1">
                <a:blip r:embed="rId8"/>
                <a:stretch>
                  <a:fillRect r="-416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Freeform 26"/>
          <p:cNvSpPr/>
          <p:nvPr/>
        </p:nvSpPr>
        <p:spPr>
          <a:xfrm>
            <a:off x="753835" y="3293243"/>
            <a:ext cx="1807029" cy="2318657"/>
          </a:xfrm>
          <a:custGeom>
            <a:avLst/>
            <a:gdLst>
              <a:gd name="connsiteX0" fmla="*/ 446314 w 1807029"/>
              <a:gd name="connsiteY0" fmla="*/ 21771 h 2318657"/>
              <a:gd name="connsiteX1" fmla="*/ 359229 w 1807029"/>
              <a:gd name="connsiteY1" fmla="*/ 43543 h 2318657"/>
              <a:gd name="connsiteX2" fmla="*/ 337457 w 1807029"/>
              <a:gd name="connsiteY2" fmla="*/ 65314 h 2318657"/>
              <a:gd name="connsiteX3" fmla="*/ 272143 w 1807029"/>
              <a:gd name="connsiteY3" fmla="*/ 108857 h 2318657"/>
              <a:gd name="connsiteX4" fmla="*/ 185057 w 1807029"/>
              <a:gd name="connsiteY4" fmla="*/ 185057 h 2318657"/>
              <a:gd name="connsiteX5" fmla="*/ 174171 w 1807029"/>
              <a:gd name="connsiteY5" fmla="*/ 217714 h 2318657"/>
              <a:gd name="connsiteX6" fmla="*/ 152400 w 1807029"/>
              <a:gd name="connsiteY6" fmla="*/ 239486 h 2318657"/>
              <a:gd name="connsiteX7" fmla="*/ 108857 w 1807029"/>
              <a:gd name="connsiteY7" fmla="*/ 293914 h 2318657"/>
              <a:gd name="connsiteX8" fmla="*/ 97971 w 1807029"/>
              <a:gd name="connsiteY8" fmla="*/ 326571 h 2318657"/>
              <a:gd name="connsiteX9" fmla="*/ 76200 w 1807029"/>
              <a:gd name="connsiteY9" fmla="*/ 359228 h 2318657"/>
              <a:gd name="connsiteX10" fmla="*/ 65314 w 1807029"/>
              <a:gd name="connsiteY10" fmla="*/ 424543 h 2318657"/>
              <a:gd name="connsiteX11" fmla="*/ 54429 w 1807029"/>
              <a:gd name="connsiteY11" fmla="*/ 468086 h 2318657"/>
              <a:gd name="connsiteX12" fmla="*/ 43543 w 1807029"/>
              <a:gd name="connsiteY12" fmla="*/ 522514 h 2318657"/>
              <a:gd name="connsiteX13" fmla="*/ 32657 w 1807029"/>
              <a:gd name="connsiteY13" fmla="*/ 870857 h 2318657"/>
              <a:gd name="connsiteX14" fmla="*/ 10886 w 1807029"/>
              <a:gd name="connsiteY14" fmla="*/ 925286 h 2318657"/>
              <a:gd name="connsiteX15" fmla="*/ 0 w 1807029"/>
              <a:gd name="connsiteY15" fmla="*/ 1012371 h 2318657"/>
              <a:gd name="connsiteX16" fmla="*/ 10886 w 1807029"/>
              <a:gd name="connsiteY16" fmla="*/ 1219200 h 2318657"/>
              <a:gd name="connsiteX17" fmla="*/ 21771 w 1807029"/>
              <a:gd name="connsiteY17" fmla="*/ 1262743 h 2318657"/>
              <a:gd name="connsiteX18" fmla="*/ 43543 w 1807029"/>
              <a:gd name="connsiteY18" fmla="*/ 1295400 h 2318657"/>
              <a:gd name="connsiteX19" fmla="*/ 54429 w 1807029"/>
              <a:gd name="connsiteY19" fmla="*/ 1338943 h 2318657"/>
              <a:gd name="connsiteX20" fmla="*/ 76200 w 1807029"/>
              <a:gd name="connsiteY20" fmla="*/ 1458686 h 2318657"/>
              <a:gd name="connsiteX21" fmla="*/ 87086 w 1807029"/>
              <a:gd name="connsiteY21" fmla="*/ 1491343 h 2318657"/>
              <a:gd name="connsiteX22" fmla="*/ 97971 w 1807029"/>
              <a:gd name="connsiteY22" fmla="*/ 1556657 h 2318657"/>
              <a:gd name="connsiteX23" fmla="*/ 130629 w 1807029"/>
              <a:gd name="connsiteY23" fmla="*/ 1578428 h 2318657"/>
              <a:gd name="connsiteX24" fmla="*/ 152400 w 1807029"/>
              <a:gd name="connsiteY24" fmla="*/ 1643743 h 2318657"/>
              <a:gd name="connsiteX25" fmla="*/ 185057 w 1807029"/>
              <a:gd name="connsiteY25" fmla="*/ 1687286 h 2318657"/>
              <a:gd name="connsiteX26" fmla="*/ 206829 w 1807029"/>
              <a:gd name="connsiteY26" fmla="*/ 1709057 h 2318657"/>
              <a:gd name="connsiteX27" fmla="*/ 283029 w 1807029"/>
              <a:gd name="connsiteY27" fmla="*/ 1807028 h 2318657"/>
              <a:gd name="connsiteX28" fmla="*/ 304800 w 1807029"/>
              <a:gd name="connsiteY28" fmla="*/ 1850571 h 2318657"/>
              <a:gd name="connsiteX29" fmla="*/ 381000 w 1807029"/>
              <a:gd name="connsiteY29" fmla="*/ 1894114 h 2318657"/>
              <a:gd name="connsiteX30" fmla="*/ 424543 w 1807029"/>
              <a:gd name="connsiteY30" fmla="*/ 1948543 h 2318657"/>
              <a:gd name="connsiteX31" fmla="*/ 446314 w 1807029"/>
              <a:gd name="connsiteY31" fmla="*/ 1981200 h 2318657"/>
              <a:gd name="connsiteX32" fmla="*/ 478971 w 1807029"/>
              <a:gd name="connsiteY32" fmla="*/ 1992086 h 2318657"/>
              <a:gd name="connsiteX33" fmla="*/ 511629 w 1807029"/>
              <a:gd name="connsiteY33" fmla="*/ 2024743 h 2318657"/>
              <a:gd name="connsiteX34" fmla="*/ 544286 w 1807029"/>
              <a:gd name="connsiteY34" fmla="*/ 2035628 h 2318657"/>
              <a:gd name="connsiteX35" fmla="*/ 576943 w 1807029"/>
              <a:gd name="connsiteY35" fmla="*/ 2057400 h 2318657"/>
              <a:gd name="connsiteX36" fmla="*/ 620486 w 1807029"/>
              <a:gd name="connsiteY36" fmla="*/ 2079171 h 2318657"/>
              <a:gd name="connsiteX37" fmla="*/ 707571 w 1807029"/>
              <a:gd name="connsiteY37" fmla="*/ 2122714 h 2318657"/>
              <a:gd name="connsiteX38" fmla="*/ 794657 w 1807029"/>
              <a:gd name="connsiteY38" fmla="*/ 2166257 h 2318657"/>
              <a:gd name="connsiteX39" fmla="*/ 849086 w 1807029"/>
              <a:gd name="connsiteY39" fmla="*/ 2177143 h 2318657"/>
              <a:gd name="connsiteX40" fmla="*/ 914400 w 1807029"/>
              <a:gd name="connsiteY40" fmla="*/ 2198914 h 2318657"/>
              <a:gd name="connsiteX41" fmla="*/ 957943 w 1807029"/>
              <a:gd name="connsiteY41" fmla="*/ 2220686 h 2318657"/>
              <a:gd name="connsiteX42" fmla="*/ 1175657 w 1807029"/>
              <a:gd name="connsiteY42" fmla="*/ 2253343 h 2318657"/>
              <a:gd name="connsiteX43" fmla="*/ 1273629 w 1807029"/>
              <a:gd name="connsiteY43" fmla="*/ 2286000 h 2318657"/>
              <a:gd name="connsiteX44" fmla="*/ 1328057 w 1807029"/>
              <a:gd name="connsiteY44" fmla="*/ 2296886 h 2318657"/>
              <a:gd name="connsiteX45" fmla="*/ 1360714 w 1807029"/>
              <a:gd name="connsiteY45" fmla="*/ 2307771 h 2318657"/>
              <a:gd name="connsiteX46" fmla="*/ 1415143 w 1807029"/>
              <a:gd name="connsiteY46" fmla="*/ 2318657 h 2318657"/>
              <a:gd name="connsiteX47" fmla="*/ 1545771 w 1807029"/>
              <a:gd name="connsiteY47" fmla="*/ 2307771 h 2318657"/>
              <a:gd name="connsiteX48" fmla="*/ 1621971 w 1807029"/>
              <a:gd name="connsiteY48" fmla="*/ 2264228 h 2318657"/>
              <a:gd name="connsiteX49" fmla="*/ 1687286 w 1807029"/>
              <a:gd name="connsiteY49" fmla="*/ 2198914 h 2318657"/>
              <a:gd name="connsiteX50" fmla="*/ 1730829 w 1807029"/>
              <a:gd name="connsiteY50" fmla="*/ 2177143 h 2318657"/>
              <a:gd name="connsiteX51" fmla="*/ 1796143 w 1807029"/>
              <a:gd name="connsiteY51" fmla="*/ 2090057 h 2318657"/>
              <a:gd name="connsiteX52" fmla="*/ 1807029 w 1807029"/>
              <a:gd name="connsiteY52" fmla="*/ 2057400 h 2318657"/>
              <a:gd name="connsiteX53" fmla="*/ 1785257 w 1807029"/>
              <a:gd name="connsiteY53" fmla="*/ 1948543 h 2318657"/>
              <a:gd name="connsiteX54" fmla="*/ 1763486 w 1807029"/>
              <a:gd name="connsiteY54" fmla="*/ 1915886 h 2318657"/>
              <a:gd name="connsiteX55" fmla="*/ 1752600 w 1807029"/>
              <a:gd name="connsiteY55" fmla="*/ 1850571 h 2318657"/>
              <a:gd name="connsiteX56" fmla="*/ 1719943 w 1807029"/>
              <a:gd name="connsiteY56" fmla="*/ 1785257 h 2318657"/>
              <a:gd name="connsiteX57" fmla="*/ 1676400 w 1807029"/>
              <a:gd name="connsiteY57" fmla="*/ 1643743 h 2318657"/>
              <a:gd name="connsiteX58" fmla="*/ 1665514 w 1807029"/>
              <a:gd name="connsiteY58" fmla="*/ 1600200 h 2318657"/>
              <a:gd name="connsiteX59" fmla="*/ 1632857 w 1807029"/>
              <a:gd name="connsiteY59" fmla="*/ 1556657 h 2318657"/>
              <a:gd name="connsiteX60" fmla="*/ 1611086 w 1807029"/>
              <a:gd name="connsiteY60" fmla="*/ 1513114 h 2318657"/>
              <a:gd name="connsiteX61" fmla="*/ 1600200 w 1807029"/>
              <a:gd name="connsiteY61" fmla="*/ 1480457 h 2318657"/>
              <a:gd name="connsiteX62" fmla="*/ 1578429 w 1807029"/>
              <a:gd name="connsiteY62" fmla="*/ 1393371 h 2318657"/>
              <a:gd name="connsiteX63" fmla="*/ 1556657 w 1807029"/>
              <a:gd name="connsiteY63" fmla="*/ 1360714 h 2318657"/>
              <a:gd name="connsiteX64" fmla="*/ 1524000 w 1807029"/>
              <a:gd name="connsiteY64" fmla="*/ 1273628 h 2318657"/>
              <a:gd name="connsiteX65" fmla="*/ 1458686 w 1807029"/>
              <a:gd name="connsiteY65" fmla="*/ 1175657 h 2318657"/>
              <a:gd name="connsiteX66" fmla="*/ 1447800 w 1807029"/>
              <a:gd name="connsiteY66" fmla="*/ 1143000 h 2318657"/>
              <a:gd name="connsiteX67" fmla="*/ 1426029 w 1807029"/>
              <a:gd name="connsiteY67" fmla="*/ 1110343 h 2318657"/>
              <a:gd name="connsiteX68" fmla="*/ 1382486 w 1807029"/>
              <a:gd name="connsiteY68" fmla="*/ 1001486 h 2318657"/>
              <a:gd name="connsiteX69" fmla="*/ 1349829 w 1807029"/>
              <a:gd name="connsiteY69" fmla="*/ 925286 h 2318657"/>
              <a:gd name="connsiteX70" fmla="*/ 1284514 w 1807029"/>
              <a:gd name="connsiteY70" fmla="*/ 827314 h 2318657"/>
              <a:gd name="connsiteX71" fmla="*/ 1262743 w 1807029"/>
              <a:gd name="connsiteY71" fmla="*/ 794657 h 2318657"/>
              <a:gd name="connsiteX72" fmla="*/ 1240971 w 1807029"/>
              <a:gd name="connsiteY72" fmla="*/ 772886 h 2318657"/>
              <a:gd name="connsiteX73" fmla="*/ 1219200 w 1807029"/>
              <a:gd name="connsiteY73" fmla="*/ 740228 h 2318657"/>
              <a:gd name="connsiteX74" fmla="*/ 1132114 w 1807029"/>
              <a:gd name="connsiteY74" fmla="*/ 642257 h 2318657"/>
              <a:gd name="connsiteX75" fmla="*/ 1110343 w 1807029"/>
              <a:gd name="connsiteY75" fmla="*/ 609600 h 2318657"/>
              <a:gd name="connsiteX76" fmla="*/ 1066800 w 1807029"/>
              <a:gd name="connsiteY76" fmla="*/ 511628 h 2318657"/>
              <a:gd name="connsiteX77" fmla="*/ 979714 w 1807029"/>
              <a:gd name="connsiteY77" fmla="*/ 413657 h 2318657"/>
              <a:gd name="connsiteX78" fmla="*/ 947057 w 1807029"/>
              <a:gd name="connsiteY78" fmla="*/ 359228 h 2318657"/>
              <a:gd name="connsiteX79" fmla="*/ 925286 w 1807029"/>
              <a:gd name="connsiteY79" fmla="*/ 326571 h 2318657"/>
              <a:gd name="connsiteX80" fmla="*/ 892629 w 1807029"/>
              <a:gd name="connsiteY80" fmla="*/ 315686 h 2318657"/>
              <a:gd name="connsiteX81" fmla="*/ 870857 w 1807029"/>
              <a:gd name="connsiteY81" fmla="*/ 293914 h 2318657"/>
              <a:gd name="connsiteX82" fmla="*/ 849086 w 1807029"/>
              <a:gd name="connsiteY82" fmla="*/ 261257 h 2318657"/>
              <a:gd name="connsiteX83" fmla="*/ 794657 w 1807029"/>
              <a:gd name="connsiteY83" fmla="*/ 217714 h 2318657"/>
              <a:gd name="connsiteX84" fmla="*/ 707571 w 1807029"/>
              <a:gd name="connsiteY84" fmla="*/ 108857 h 2318657"/>
              <a:gd name="connsiteX85" fmla="*/ 674914 w 1807029"/>
              <a:gd name="connsiteY85" fmla="*/ 97971 h 2318657"/>
              <a:gd name="connsiteX86" fmla="*/ 631371 w 1807029"/>
              <a:gd name="connsiteY86" fmla="*/ 54428 h 2318657"/>
              <a:gd name="connsiteX87" fmla="*/ 609600 w 1807029"/>
              <a:gd name="connsiteY87" fmla="*/ 21771 h 2318657"/>
              <a:gd name="connsiteX88" fmla="*/ 555171 w 1807029"/>
              <a:gd name="connsiteY88" fmla="*/ 10886 h 2318657"/>
              <a:gd name="connsiteX89" fmla="*/ 478971 w 1807029"/>
              <a:gd name="connsiteY89" fmla="*/ 0 h 2318657"/>
              <a:gd name="connsiteX90" fmla="*/ 446314 w 1807029"/>
              <a:gd name="connsiteY90" fmla="*/ 21771 h 231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807029" h="2318657">
                <a:moveTo>
                  <a:pt x="446314" y="21771"/>
                </a:moveTo>
                <a:cubicBezTo>
                  <a:pt x="434606" y="24113"/>
                  <a:pt x="375966" y="33501"/>
                  <a:pt x="359229" y="43543"/>
                </a:cubicBezTo>
                <a:cubicBezTo>
                  <a:pt x="350428" y="48823"/>
                  <a:pt x="345668" y="59156"/>
                  <a:pt x="337457" y="65314"/>
                </a:cubicBezTo>
                <a:cubicBezTo>
                  <a:pt x="316524" y="81013"/>
                  <a:pt x="290645" y="90355"/>
                  <a:pt x="272143" y="108857"/>
                </a:cubicBezTo>
                <a:cubicBezTo>
                  <a:pt x="208463" y="172537"/>
                  <a:pt x="239063" y="149054"/>
                  <a:pt x="185057" y="185057"/>
                </a:cubicBezTo>
                <a:cubicBezTo>
                  <a:pt x="181428" y="195943"/>
                  <a:pt x="180075" y="207875"/>
                  <a:pt x="174171" y="217714"/>
                </a:cubicBezTo>
                <a:cubicBezTo>
                  <a:pt x="168891" y="226515"/>
                  <a:pt x="158811" y="231472"/>
                  <a:pt x="152400" y="239486"/>
                </a:cubicBezTo>
                <a:cubicBezTo>
                  <a:pt x="97482" y="308135"/>
                  <a:pt x="161417" y="241356"/>
                  <a:pt x="108857" y="293914"/>
                </a:cubicBezTo>
                <a:cubicBezTo>
                  <a:pt x="105228" y="304800"/>
                  <a:pt x="103103" y="316308"/>
                  <a:pt x="97971" y="326571"/>
                </a:cubicBezTo>
                <a:cubicBezTo>
                  <a:pt x="92120" y="338273"/>
                  <a:pt x="80337" y="346816"/>
                  <a:pt x="76200" y="359228"/>
                </a:cubicBezTo>
                <a:cubicBezTo>
                  <a:pt x="69220" y="380167"/>
                  <a:pt x="69643" y="402900"/>
                  <a:pt x="65314" y="424543"/>
                </a:cubicBezTo>
                <a:cubicBezTo>
                  <a:pt x="62380" y="439213"/>
                  <a:pt x="57674" y="453481"/>
                  <a:pt x="54429" y="468086"/>
                </a:cubicBezTo>
                <a:cubicBezTo>
                  <a:pt x="50415" y="486147"/>
                  <a:pt x="47172" y="504371"/>
                  <a:pt x="43543" y="522514"/>
                </a:cubicBezTo>
                <a:cubicBezTo>
                  <a:pt x="39914" y="638628"/>
                  <a:pt x="42045" y="755066"/>
                  <a:pt x="32657" y="870857"/>
                </a:cubicBezTo>
                <a:cubicBezTo>
                  <a:pt x="31078" y="890334"/>
                  <a:pt x="15280" y="906246"/>
                  <a:pt x="10886" y="925286"/>
                </a:cubicBezTo>
                <a:cubicBezTo>
                  <a:pt x="4308" y="953791"/>
                  <a:pt x="3629" y="983343"/>
                  <a:pt x="0" y="1012371"/>
                </a:cubicBezTo>
                <a:cubicBezTo>
                  <a:pt x="3629" y="1081314"/>
                  <a:pt x="4905" y="1150421"/>
                  <a:pt x="10886" y="1219200"/>
                </a:cubicBezTo>
                <a:cubicBezTo>
                  <a:pt x="12182" y="1234105"/>
                  <a:pt x="15878" y="1248992"/>
                  <a:pt x="21771" y="1262743"/>
                </a:cubicBezTo>
                <a:cubicBezTo>
                  <a:pt x="26925" y="1274768"/>
                  <a:pt x="36286" y="1284514"/>
                  <a:pt x="43543" y="1295400"/>
                </a:cubicBezTo>
                <a:cubicBezTo>
                  <a:pt x="47172" y="1309914"/>
                  <a:pt x="51495" y="1324272"/>
                  <a:pt x="54429" y="1338943"/>
                </a:cubicBezTo>
                <a:cubicBezTo>
                  <a:pt x="64137" y="1387484"/>
                  <a:pt x="64522" y="1411974"/>
                  <a:pt x="76200" y="1458686"/>
                </a:cubicBezTo>
                <a:cubicBezTo>
                  <a:pt x="78983" y="1469818"/>
                  <a:pt x="83457" y="1480457"/>
                  <a:pt x="87086" y="1491343"/>
                </a:cubicBezTo>
                <a:cubicBezTo>
                  <a:pt x="90714" y="1513114"/>
                  <a:pt x="88100" y="1536916"/>
                  <a:pt x="97971" y="1556657"/>
                </a:cubicBezTo>
                <a:cubicBezTo>
                  <a:pt x="103822" y="1568359"/>
                  <a:pt x="123695" y="1567334"/>
                  <a:pt x="130629" y="1578428"/>
                </a:cubicBezTo>
                <a:cubicBezTo>
                  <a:pt x="142792" y="1597889"/>
                  <a:pt x="138630" y="1625384"/>
                  <a:pt x="152400" y="1643743"/>
                </a:cubicBezTo>
                <a:cubicBezTo>
                  <a:pt x="163286" y="1658257"/>
                  <a:pt x="173442" y="1673348"/>
                  <a:pt x="185057" y="1687286"/>
                </a:cubicBezTo>
                <a:cubicBezTo>
                  <a:pt x="191627" y="1695170"/>
                  <a:pt x="200671" y="1700846"/>
                  <a:pt x="206829" y="1709057"/>
                </a:cubicBezTo>
                <a:cubicBezTo>
                  <a:pt x="284954" y="1813223"/>
                  <a:pt x="216546" y="1740547"/>
                  <a:pt x="283029" y="1807028"/>
                </a:cubicBezTo>
                <a:cubicBezTo>
                  <a:pt x="290286" y="1821542"/>
                  <a:pt x="294412" y="1838105"/>
                  <a:pt x="304800" y="1850571"/>
                </a:cubicBezTo>
                <a:cubicBezTo>
                  <a:pt x="315792" y="1863761"/>
                  <a:pt x="369374" y="1888301"/>
                  <a:pt x="381000" y="1894114"/>
                </a:cubicBezTo>
                <a:cubicBezTo>
                  <a:pt x="448008" y="1994627"/>
                  <a:pt x="362498" y="1870987"/>
                  <a:pt x="424543" y="1948543"/>
                </a:cubicBezTo>
                <a:cubicBezTo>
                  <a:pt x="432716" y="1958759"/>
                  <a:pt x="436098" y="1973027"/>
                  <a:pt x="446314" y="1981200"/>
                </a:cubicBezTo>
                <a:cubicBezTo>
                  <a:pt x="455274" y="1988368"/>
                  <a:pt x="468085" y="1988457"/>
                  <a:pt x="478971" y="1992086"/>
                </a:cubicBezTo>
                <a:cubicBezTo>
                  <a:pt x="489857" y="2002972"/>
                  <a:pt x="498820" y="2016204"/>
                  <a:pt x="511629" y="2024743"/>
                </a:cubicBezTo>
                <a:cubicBezTo>
                  <a:pt x="521176" y="2031108"/>
                  <a:pt x="534023" y="2030496"/>
                  <a:pt x="544286" y="2035628"/>
                </a:cubicBezTo>
                <a:cubicBezTo>
                  <a:pt x="555988" y="2041479"/>
                  <a:pt x="565584" y="2050909"/>
                  <a:pt x="576943" y="2057400"/>
                </a:cubicBezTo>
                <a:cubicBezTo>
                  <a:pt x="591032" y="2065451"/>
                  <a:pt x="605972" y="2071914"/>
                  <a:pt x="620486" y="2079171"/>
                </a:cubicBezTo>
                <a:cubicBezTo>
                  <a:pt x="692044" y="2150732"/>
                  <a:pt x="557479" y="2022653"/>
                  <a:pt x="707571" y="2122714"/>
                </a:cubicBezTo>
                <a:cubicBezTo>
                  <a:pt x="744331" y="2147220"/>
                  <a:pt x="746238" y="2151731"/>
                  <a:pt x="794657" y="2166257"/>
                </a:cubicBezTo>
                <a:cubicBezTo>
                  <a:pt x="812379" y="2171574"/>
                  <a:pt x="831236" y="2172275"/>
                  <a:pt x="849086" y="2177143"/>
                </a:cubicBezTo>
                <a:cubicBezTo>
                  <a:pt x="871226" y="2183181"/>
                  <a:pt x="893874" y="2188651"/>
                  <a:pt x="914400" y="2198914"/>
                </a:cubicBezTo>
                <a:cubicBezTo>
                  <a:pt x="928914" y="2206171"/>
                  <a:pt x="942200" y="2216750"/>
                  <a:pt x="957943" y="2220686"/>
                </a:cubicBezTo>
                <a:cubicBezTo>
                  <a:pt x="1056674" y="2245369"/>
                  <a:pt x="1085031" y="2238239"/>
                  <a:pt x="1175657" y="2253343"/>
                </a:cubicBezTo>
                <a:cubicBezTo>
                  <a:pt x="1238331" y="2263789"/>
                  <a:pt x="1205082" y="2265435"/>
                  <a:pt x="1273629" y="2286000"/>
                </a:cubicBezTo>
                <a:cubicBezTo>
                  <a:pt x="1291351" y="2291317"/>
                  <a:pt x="1310107" y="2292399"/>
                  <a:pt x="1328057" y="2296886"/>
                </a:cubicBezTo>
                <a:cubicBezTo>
                  <a:pt x="1339189" y="2299669"/>
                  <a:pt x="1349582" y="2304988"/>
                  <a:pt x="1360714" y="2307771"/>
                </a:cubicBezTo>
                <a:cubicBezTo>
                  <a:pt x="1378664" y="2312258"/>
                  <a:pt x="1397000" y="2315028"/>
                  <a:pt x="1415143" y="2318657"/>
                </a:cubicBezTo>
                <a:cubicBezTo>
                  <a:pt x="1458686" y="2315028"/>
                  <a:pt x="1502826" y="2315823"/>
                  <a:pt x="1545771" y="2307771"/>
                </a:cubicBezTo>
                <a:cubicBezTo>
                  <a:pt x="1558265" y="2305428"/>
                  <a:pt x="1610279" y="2274621"/>
                  <a:pt x="1621971" y="2264228"/>
                </a:cubicBezTo>
                <a:cubicBezTo>
                  <a:pt x="1644983" y="2243773"/>
                  <a:pt x="1659747" y="2212683"/>
                  <a:pt x="1687286" y="2198914"/>
                </a:cubicBezTo>
                <a:lnTo>
                  <a:pt x="1730829" y="2177143"/>
                </a:lnTo>
                <a:cubicBezTo>
                  <a:pt x="1756617" y="2151353"/>
                  <a:pt x="1783835" y="2126981"/>
                  <a:pt x="1796143" y="2090057"/>
                </a:cubicBezTo>
                <a:lnTo>
                  <a:pt x="1807029" y="2057400"/>
                </a:lnTo>
                <a:cubicBezTo>
                  <a:pt x="1799772" y="2021114"/>
                  <a:pt x="1796139" y="1983911"/>
                  <a:pt x="1785257" y="1948543"/>
                </a:cubicBezTo>
                <a:cubicBezTo>
                  <a:pt x="1781409" y="1936039"/>
                  <a:pt x="1767623" y="1928298"/>
                  <a:pt x="1763486" y="1915886"/>
                </a:cubicBezTo>
                <a:cubicBezTo>
                  <a:pt x="1756506" y="1894947"/>
                  <a:pt x="1759580" y="1871510"/>
                  <a:pt x="1752600" y="1850571"/>
                </a:cubicBezTo>
                <a:cubicBezTo>
                  <a:pt x="1709938" y="1722584"/>
                  <a:pt x="1747707" y="1905562"/>
                  <a:pt x="1719943" y="1785257"/>
                </a:cubicBezTo>
                <a:cubicBezTo>
                  <a:pt x="1689878" y="1654981"/>
                  <a:pt x="1720722" y="1710227"/>
                  <a:pt x="1676400" y="1643743"/>
                </a:cubicBezTo>
                <a:cubicBezTo>
                  <a:pt x="1672771" y="1629229"/>
                  <a:pt x="1672205" y="1613582"/>
                  <a:pt x="1665514" y="1600200"/>
                </a:cubicBezTo>
                <a:cubicBezTo>
                  <a:pt x="1657400" y="1583973"/>
                  <a:pt x="1642473" y="1572042"/>
                  <a:pt x="1632857" y="1556657"/>
                </a:cubicBezTo>
                <a:cubicBezTo>
                  <a:pt x="1624257" y="1542896"/>
                  <a:pt x="1617478" y="1528029"/>
                  <a:pt x="1611086" y="1513114"/>
                </a:cubicBezTo>
                <a:cubicBezTo>
                  <a:pt x="1606566" y="1502567"/>
                  <a:pt x="1603219" y="1491527"/>
                  <a:pt x="1600200" y="1480457"/>
                </a:cubicBezTo>
                <a:cubicBezTo>
                  <a:pt x="1592327" y="1451589"/>
                  <a:pt x="1595027" y="1418267"/>
                  <a:pt x="1578429" y="1393371"/>
                </a:cubicBezTo>
                <a:lnTo>
                  <a:pt x="1556657" y="1360714"/>
                </a:lnTo>
                <a:cubicBezTo>
                  <a:pt x="1545979" y="1318003"/>
                  <a:pt x="1547967" y="1312575"/>
                  <a:pt x="1524000" y="1273628"/>
                </a:cubicBezTo>
                <a:cubicBezTo>
                  <a:pt x="1503430" y="1240201"/>
                  <a:pt x="1471098" y="1212892"/>
                  <a:pt x="1458686" y="1175657"/>
                </a:cubicBezTo>
                <a:cubicBezTo>
                  <a:pt x="1455057" y="1164771"/>
                  <a:pt x="1452932" y="1153263"/>
                  <a:pt x="1447800" y="1143000"/>
                </a:cubicBezTo>
                <a:cubicBezTo>
                  <a:pt x="1441949" y="1131298"/>
                  <a:pt x="1431511" y="1122222"/>
                  <a:pt x="1426029" y="1110343"/>
                </a:cubicBezTo>
                <a:cubicBezTo>
                  <a:pt x="1409652" y="1074859"/>
                  <a:pt x="1394844" y="1038561"/>
                  <a:pt x="1382486" y="1001486"/>
                </a:cubicBezTo>
                <a:cubicBezTo>
                  <a:pt x="1371224" y="967701"/>
                  <a:pt x="1370006" y="958915"/>
                  <a:pt x="1349829" y="925286"/>
                </a:cubicBezTo>
                <a:cubicBezTo>
                  <a:pt x="1349807" y="925249"/>
                  <a:pt x="1295412" y="843660"/>
                  <a:pt x="1284514" y="827314"/>
                </a:cubicBezTo>
                <a:cubicBezTo>
                  <a:pt x="1277257" y="816428"/>
                  <a:pt x="1271994" y="803908"/>
                  <a:pt x="1262743" y="794657"/>
                </a:cubicBezTo>
                <a:cubicBezTo>
                  <a:pt x="1255486" y="787400"/>
                  <a:pt x="1247382" y="780900"/>
                  <a:pt x="1240971" y="772886"/>
                </a:cubicBezTo>
                <a:cubicBezTo>
                  <a:pt x="1232798" y="762670"/>
                  <a:pt x="1227815" y="750074"/>
                  <a:pt x="1219200" y="740228"/>
                </a:cubicBezTo>
                <a:cubicBezTo>
                  <a:pt x="1132191" y="640788"/>
                  <a:pt x="1194132" y="729083"/>
                  <a:pt x="1132114" y="642257"/>
                </a:cubicBezTo>
                <a:cubicBezTo>
                  <a:pt x="1124510" y="631611"/>
                  <a:pt x="1115656" y="621555"/>
                  <a:pt x="1110343" y="609600"/>
                </a:cubicBezTo>
                <a:cubicBezTo>
                  <a:pt x="1087338" y="557838"/>
                  <a:pt x="1099645" y="548579"/>
                  <a:pt x="1066800" y="511628"/>
                </a:cubicBezTo>
                <a:cubicBezTo>
                  <a:pt x="967373" y="399771"/>
                  <a:pt x="1029130" y="487778"/>
                  <a:pt x="979714" y="413657"/>
                </a:cubicBezTo>
                <a:cubicBezTo>
                  <a:pt x="960811" y="356944"/>
                  <a:pt x="981212" y="401922"/>
                  <a:pt x="947057" y="359228"/>
                </a:cubicBezTo>
                <a:cubicBezTo>
                  <a:pt x="938884" y="349012"/>
                  <a:pt x="935502" y="334744"/>
                  <a:pt x="925286" y="326571"/>
                </a:cubicBezTo>
                <a:cubicBezTo>
                  <a:pt x="916326" y="319403"/>
                  <a:pt x="903515" y="319314"/>
                  <a:pt x="892629" y="315686"/>
                </a:cubicBezTo>
                <a:cubicBezTo>
                  <a:pt x="885372" y="308429"/>
                  <a:pt x="877268" y="301928"/>
                  <a:pt x="870857" y="293914"/>
                </a:cubicBezTo>
                <a:cubicBezTo>
                  <a:pt x="862684" y="283698"/>
                  <a:pt x="858337" y="270508"/>
                  <a:pt x="849086" y="261257"/>
                </a:cubicBezTo>
                <a:cubicBezTo>
                  <a:pt x="806235" y="218406"/>
                  <a:pt x="826977" y="260808"/>
                  <a:pt x="794657" y="217714"/>
                </a:cubicBezTo>
                <a:cubicBezTo>
                  <a:pt x="783301" y="202573"/>
                  <a:pt x="735434" y="118145"/>
                  <a:pt x="707571" y="108857"/>
                </a:cubicBezTo>
                <a:lnTo>
                  <a:pt x="674914" y="97971"/>
                </a:lnTo>
                <a:cubicBezTo>
                  <a:pt x="651165" y="26720"/>
                  <a:pt x="684150" y="96651"/>
                  <a:pt x="631371" y="54428"/>
                </a:cubicBezTo>
                <a:cubicBezTo>
                  <a:pt x="621155" y="46255"/>
                  <a:pt x="620959" y="28262"/>
                  <a:pt x="609600" y="21771"/>
                </a:cubicBezTo>
                <a:cubicBezTo>
                  <a:pt x="593535" y="12591"/>
                  <a:pt x="573422" y="13928"/>
                  <a:pt x="555171" y="10886"/>
                </a:cubicBezTo>
                <a:cubicBezTo>
                  <a:pt x="529862" y="6668"/>
                  <a:pt x="504371" y="3629"/>
                  <a:pt x="478971" y="0"/>
                </a:cubicBezTo>
                <a:lnTo>
                  <a:pt x="446314" y="21771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429000" y="3042087"/>
            <a:ext cx="5410200" cy="28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429000" y="2133600"/>
            <a:ext cx="0" cy="911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Flowchart: Connector 35"/>
          <p:cNvSpPr/>
          <p:nvPr/>
        </p:nvSpPr>
        <p:spPr>
          <a:xfrm>
            <a:off x="3400127" y="2987658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Flowchart: Connector 36"/>
          <p:cNvSpPr/>
          <p:nvPr/>
        </p:nvSpPr>
        <p:spPr>
          <a:xfrm>
            <a:off x="4267200" y="3006882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Flowchart: Connector 37"/>
          <p:cNvSpPr/>
          <p:nvPr/>
        </p:nvSpPr>
        <p:spPr>
          <a:xfrm>
            <a:off x="5257800" y="2987658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Flowchart: Connector 38"/>
          <p:cNvSpPr/>
          <p:nvPr/>
        </p:nvSpPr>
        <p:spPr>
          <a:xfrm>
            <a:off x="6057900" y="3001091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lowchart: Connector 39"/>
          <p:cNvSpPr/>
          <p:nvPr/>
        </p:nvSpPr>
        <p:spPr>
          <a:xfrm>
            <a:off x="6781800" y="3006882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Flowchart: Connector 40"/>
          <p:cNvSpPr/>
          <p:nvPr/>
        </p:nvSpPr>
        <p:spPr>
          <a:xfrm>
            <a:off x="7772400" y="300942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 flipH="1">
                <a:off x="3255372" y="3006882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255372" y="3006882"/>
                <a:ext cx="441909" cy="461665"/>
              </a:xfrm>
              <a:prstGeom prst="rect">
                <a:avLst/>
              </a:prstGeom>
              <a:blipFill rotWithShape="0">
                <a:blip r:embed="rId9"/>
                <a:stretch>
                  <a:fillRect r="-1370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 flipH="1">
                <a:off x="4084345" y="3028305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084345" y="3028305"/>
                <a:ext cx="441909" cy="461665"/>
              </a:xfrm>
              <a:prstGeom prst="rect">
                <a:avLst/>
              </a:prstGeom>
              <a:blipFill rotWithShape="0">
                <a:blip r:embed="rId10"/>
                <a:stretch>
                  <a:fillRect r="-416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 flipH="1">
                <a:off x="5074945" y="3039191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074945" y="3039191"/>
                <a:ext cx="441909" cy="461665"/>
              </a:xfrm>
              <a:prstGeom prst="rect">
                <a:avLst/>
              </a:prstGeom>
              <a:blipFill rotWithShape="0">
                <a:blip r:embed="rId11"/>
                <a:stretch>
                  <a:fillRect r="-4167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 flipH="1">
                <a:off x="5875045" y="3044982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875045" y="3044982"/>
                <a:ext cx="441909" cy="461665"/>
              </a:xfrm>
              <a:prstGeom prst="rect">
                <a:avLst/>
              </a:prstGeom>
              <a:blipFill rotWithShape="0">
                <a:blip r:embed="rId12"/>
                <a:stretch>
                  <a:fillRect r="-1389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 flipH="1">
                <a:off x="6598945" y="3044982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598945" y="3044982"/>
                <a:ext cx="441909" cy="461665"/>
              </a:xfrm>
              <a:prstGeom prst="rect">
                <a:avLst/>
              </a:prstGeom>
              <a:blipFill rotWithShape="0">
                <a:blip r:embed="rId13"/>
                <a:stretch>
                  <a:fillRect r="-4167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 flipH="1">
                <a:off x="7559091" y="3044982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559091" y="3044982"/>
                <a:ext cx="441909" cy="461665"/>
              </a:xfrm>
              <a:prstGeom prst="rect">
                <a:avLst/>
              </a:prstGeom>
              <a:blipFill rotWithShape="0">
                <a:blip r:embed="rId14"/>
                <a:stretch>
                  <a:fillRect r="-2740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/>
          <p:cNvCxnSpPr/>
          <p:nvPr/>
        </p:nvCxnSpPr>
        <p:spPr>
          <a:xfrm flipV="1">
            <a:off x="4073436" y="2144826"/>
            <a:ext cx="889880" cy="1209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658118" y="2190466"/>
            <a:ext cx="828973" cy="1066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305300" y="2304875"/>
            <a:ext cx="1090774" cy="814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5204199" y="2304875"/>
            <a:ext cx="1112755" cy="820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564259" y="3101414"/>
            <a:ext cx="274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x</a:t>
            </a:r>
            <a:endParaRPr lang="en-US" i="1" dirty="0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5891462" y="2601352"/>
            <a:ext cx="1651880" cy="497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4467558" y="2590973"/>
            <a:ext cx="1792412" cy="488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3089485" y="4816431"/>
                <a:ext cx="574971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The 2D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sublist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LP queries: </a:t>
                </a:r>
              </a:p>
              <a:p>
                <a:r>
                  <a:rPr lang="en-US" dirty="0" smtClean="0"/>
                  <a:t>Given m half-planes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𝐻</m:t>
                    </m:r>
                    <m:r>
                      <a:rPr lang="en-US" i="1" dirty="0" smtClean="0">
                        <a:latin typeface="Cambria Math"/>
                      </a:rPr>
                      <m:t>={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,, . . . 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}  </m:t>
                    </m:r>
                  </m:oMath>
                </a14:m>
                <a:r>
                  <a:rPr lang="en-US" dirty="0" smtClean="0"/>
                  <a:t>and two indices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and j, a </a:t>
                </a:r>
                <a:r>
                  <a:rPr lang="en-US" i="1" dirty="0"/>
                  <a:t>2D </a:t>
                </a:r>
                <a:r>
                  <a:rPr lang="en-US" i="1" dirty="0" err="1"/>
                  <a:t>sublist</a:t>
                </a:r>
                <a:r>
                  <a:rPr lang="en-US" i="1" dirty="0"/>
                  <a:t> LP query </a:t>
                </a:r>
                <a:r>
                  <a:rPr lang="en-US" dirty="0"/>
                  <a:t>asks for the lowest point in the </a:t>
                </a:r>
                <a:r>
                  <a:rPr lang="en-US" dirty="0" smtClean="0"/>
                  <a:t>common intersection of half-planes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,, . . . 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485" y="4816431"/>
                <a:ext cx="5749715" cy="1200329"/>
              </a:xfrm>
              <a:prstGeom prst="rect">
                <a:avLst/>
              </a:prstGeom>
              <a:blipFill rotWithShape="0">
                <a:blip r:embed="rId15"/>
                <a:stretch>
                  <a:fillRect l="-954" t="-2538" r="-530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/>
          <p:cNvSpPr txBox="1"/>
          <p:nvPr/>
        </p:nvSpPr>
        <p:spPr>
          <a:xfrm>
            <a:off x="3254829" y="3557288"/>
            <a:ext cx="5749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two upper half-planes for each vertex v</a:t>
            </a:r>
            <a:r>
              <a:rPr lang="en-US" baseline="-25000" dirty="0" smtClean="0"/>
              <a:t>i</a:t>
            </a:r>
            <a:r>
              <a:rPr lang="en-US" dirty="0" smtClean="0"/>
              <a:t>, whose bounding lines have slopes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and –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, respectively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2697" y="1327301"/>
            <a:ext cx="69292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matrix element: Given </a:t>
            </a:r>
            <a:r>
              <a:rPr lang="en-US" sz="2000" dirty="0" err="1" smtClean="0"/>
              <a:t>i</a:t>
            </a:r>
            <a:r>
              <a:rPr lang="en-US" sz="2000" dirty="0" smtClean="0"/>
              <a:t> and j, the optimal objective value for </a:t>
            </a:r>
          </a:p>
          <a:p>
            <a:r>
              <a:rPr lang="en-US" sz="2000" dirty="0" smtClean="0"/>
              <a:t>using </a:t>
            </a:r>
            <a:r>
              <a:rPr lang="en-US" sz="2000" dirty="0" smtClean="0">
                <a:solidFill>
                  <a:srgbClr val="FF0000"/>
                </a:solidFill>
              </a:rPr>
              <a:t>one center</a:t>
            </a:r>
            <a:r>
              <a:rPr lang="en-US" sz="2000" dirty="0" smtClean="0"/>
              <a:t> to cover all vertices 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,v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,…,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j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027834" y="4208315"/>
            <a:ext cx="5868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optimal objective value corresponds to the </a:t>
            </a:r>
            <a:r>
              <a:rPr lang="en-US" dirty="0" smtClean="0">
                <a:solidFill>
                  <a:srgbClr val="00B050"/>
                </a:solidFill>
              </a:rPr>
              <a:t>lowest point </a:t>
            </a:r>
          </a:p>
          <a:p>
            <a:r>
              <a:rPr lang="en-US" dirty="0" smtClean="0"/>
              <a:t>in the common intersection of the half-planes from v</a:t>
            </a:r>
            <a:r>
              <a:rPr lang="en-US" baseline="-25000" dirty="0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4612943" y="2516032"/>
            <a:ext cx="95924" cy="9765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 flipH="1" flipV="1">
            <a:off x="4708868" y="2606049"/>
            <a:ext cx="3215932" cy="1634251"/>
          </a:xfrm>
          <a:prstGeom prst="straightConnector1">
            <a:avLst/>
          </a:prstGeom>
          <a:ln w="1270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24200" y="6019800"/>
            <a:ext cx="5116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Preprocessing: </a:t>
            </a:r>
            <a:r>
              <a:rPr lang="en-US" dirty="0" smtClean="0">
                <a:solidFill>
                  <a:srgbClr val="FF0000"/>
                </a:solidFill>
              </a:rPr>
              <a:t>O(n </a:t>
            </a:r>
            <a:r>
              <a:rPr lang="en-US" dirty="0">
                <a:solidFill>
                  <a:srgbClr val="FF0000"/>
                </a:solidFill>
              </a:rPr>
              <a:t>log n) </a:t>
            </a:r>
            <a:r>
              <a:rPr lang="en-US" dirty="0" smtClean="0">
                <a:solidFill>
                  <a:srgbClr val="0070C0"/>
                </a:solidFill>
              </a:rPr>
              <a:t>time; query: </a:t>
            </a:r>
            <a:r>
              <a:rPr lang="en-US" dirty="0" smtClean="0">
                <a:solidFill>
                  <a:srgbClr val="FF0000"/>
                </a:solidFill>
              </a:rPr>
              <a:t>(log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n) </a:t>
            </a:r>
            <a:r>
              <a:rPr lang="en-US" dirty="0">
                <a:solidFill>
                  <a:srgbClr val="0070C0"/>
                </a:solidFill>
              </a:rPr>
              <a:t>time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05678" y="184881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436342" y="2227327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-w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8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/>
      <p:bldP spid="46" grpId="0"/>
      <p:bldP spid="47" grpId="0"/>
      <p:bldP spid="76" grpId="0"/>
      <p:bldP spid="91" grpId="0"/>
      <p:bldP spid="93" grpId="0"/>
      <p:bldP spid="17" grpId="0"/>
      <p:bldP spid="18" grpId="0"/>
      <p:bldP spid="54" grpId="0" animBg="1"/>
      <p:bldP spid="25" grpId="0"/>
      <p:bldP spid="3" grpId="0"/>
      <p:bldP spid="5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0: a summary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81450" y="2853257"/>
            <a:ext cx="398145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 a stem-partition; form matrices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981450" y="3473742"/>
                <a:ext cx="3981450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Search matrices </a:t>
                </a:r>
                <a:r>
                  <a:rPr lang="en-US" sz="2000" smtClean="0"/>
                  <a:t>and shrink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450" y="3473742"/>
                <a:ext cx="3981450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1374" t="-7463" b="-2537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3962400" y="4267200"/>
            <a:ext cx="398145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Process inactive leaf-stems: Replace each of them by a thorn or a twig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867025" y="5511930"/>
            <a:ext cx="52578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Eliminate redundant twigs and thorns such that every vertex has at most one twig and at most one thorn</a:t>
            </a:r>
          </a:p>
        </p:txBody>
      </p:sp>
      <p:cxnSp>
        <p:nvCxnSpPr>
          <p:cNvPr id="19" name="Straight Arrow Connector 18"/>
          <p:cNvCxnSpPr>
            <a:stCxn id="56" idx="2"/>
            <a:endCxn id="60" idx="0"/>
          </p:cNvCxnSpPr>
          <p:nvPr/>
        </p:nvCxnSpPr>
        <p:spPr>
          <a:xfrm>
            <a:off x="5972175" y="3253367"/>
            <a:ext cx="0" cy="2203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0" idx="2"/>
          </p:cNvCxnSpPr>
          <p:nvPr/>
        </p:nvCxnSpPr>
        <p:spPr>
          <a:xfrm>
            <a:off x="5972175" y="3873852"/>
            <a:ext cx="1905" cy="41076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64" idx="0"/>
          </p:cNvCxnSpPr>
          <p:nvPr/>
        </p:nvCxnSpPr>
        <p:spPr>
          <a:xfrm>
            <a:off x="5495924" y="5035680"/>
            <a:ext cx="1" cy="4762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64" idx="2"/>
            <a:endCxn id="68" idx="3"/>
          </p:cNvCxnSpPr>
          <p:nvPr/>
        </p:nvCxnSpPr>
        <p:spPr>
          <a:xfrm rot="5400000" flipH="1" flipV="1">
            <a:off x="4443558" y="2998726"/>
            <a:ext cx="4581234" cy="2476500"/>
          </a:xfrm>
          <a:prstGeom prst="bentConnector4">
            <a:avLst>
              <a:gd name="adj1" fmla="val -4990"/>
              <a:gd name="adj2" fmla="val 115385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Flowchart: Decision 67"/>
              <p:cNvSpPr/>
              <p:nvPr/>
            </p:nvSpPr>
            <p:spPr>
              <a:xfrm>
                <a:off x="3971925" y="1263595"/>
                <a:ext cx="4000500" cy="1365527"/>
              </a:xfrm>
              <a:prstGeom prst="flowChartDecision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T has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sz="2000" dirty="0" smtClean="0"/>
                  <a:t> vertices? </a:t>
                </a:r>
                <a:endParaRPr lang="en-US" sz="2000" dirty="0"/>
              </a:p>
            </p:txBody>
          </p:sp>
        </mc:Choice>
        <mc:Fallback xmlns="">
          <p:sp>
            <p:nvSpPr>
              <p:cNvPr id="68" name="Flowchart: Decision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925" y="1263595"/>
                <a:ext cx="4000500" cy="1365527"/>
              </a:xfrm>
              <a:prstGeom prst="flowChartDecision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Arrow Connector 70"/>
          <p:cNvCxnSpPr>
            <a:stCxn id="68" idx="2"/>
          </p:cNvCxnSpPr>
          <p:nvPr/>
        </p:nvCxnSpPr>
        <p:spPr>
          <a:xfrm>
            <a:off x="5972175" y="2629122"/>
            <a:ext cx="0" cy="2241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343525" y="252167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2362200" y="1946358"/>
            <a:ext cx="1576252" cy="81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183550" y="1746303"/>
            <a:ext cx="11430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Phase 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52750" y="165404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9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</a:t>
            </a:r>
            <a:r>
              <a:rPr lang="en-US" dirty="0" smtClean="0"/>
              <a:t>bservations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2493" y="1295400"/>
                <a:ext cx="6858000" cy="504401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Under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2493" y="1295400"/>
                <a:ext cx="6858000" cy="5044011"/>
              </a:xfrm>
              <a:blipFill rotWithShape="1">
                <a:blip r:embed="rId2"/>
                <a:stretch>
                  <a:fillRect l="-2311" t="-1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Connector 3"/>
          <p:cNvSpPr/>
          <p:nvPr/>
        </p:nvSpPr>
        <p:spPr>
          <a:xfrm>
            <a:off x="1137967" y="562776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04622" y="5726851"/>
                <a:ext cx="3286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4622" y="5726851"/>
                <a:ext cx="328612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40741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lowchart: Connector 5"/>
          <p:cNvSpPr/>
          <p:nvPr/>
        </p:nvSpPr>
        <p:spPr>
          <a:xfrm>
            <a:off x="2604646" y="5673241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 flipH="1">
                <a:off x="821073" y="5582738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21073" y="5582738"/>
                <a:ext cx="441909" cy="461665"/>
              </a:xfrm>
              <a:prstGeom prst="rect">
                <a:avLst/>
              </a:prstGeom>
              <a:blipFill rotWithShape="1">
                <a:blip r:embed="rId4"/>
                <a:stretch>
                  <a:fillRect r="-2778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lowchart: Connector 7"/>
          <p:cNvSpPr/>
          <p:nvPr/>
        </p:nvSpPr>
        <p:spPr>
          <a:xfrm flipV="1">
            <a:off x="2760109" y="512939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 flipV="1">
            <a:off x="3026809" y="581357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 flipV="1">
            <a:off x="5068221" y="573737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4438415" y="581357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 flipH="1">
                <a:off x="1466919" y="4264303"/>
                <a:ext cx="47710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466919" y="4264303"/>
                <a:ext cx="477104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2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 flipH="1">
                <a:off x="3091189" y="5731409"/>
                <a:ext cx="4631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91189" y="5731409"/>
                <a:ext cx="463137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 flipH="1">
                <a:off x="4235522" y="5786735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35522" y="5786735"/>
                <a:ext cx="360930" cy="461665"/>
              </a:xfrm>
              <a:prstGeom prst="rect">
                <a:avLst/>
              </a:prstGeom>
              <a:blipFill rotWithShape="1">
                <a:blip r:embed="rId7"/>
                <a:stretch>
                  <a:fillRect r="-27119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flipH="1">
                <a:off x="4235522" y="4890623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35522" y="4890623"/>
                <a:ext cx="360930" cy="461665"/>
              </a:xfrm>
              <a:prstGeom prst="rect">
                <a:avLst/>
              </a:prstGeom>
              <a:blipFill rotWithShape="1">
                <a:blip r:embed="rId8"/>
                <a:stretch>
                  <a:fillRect r="-25424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flipH="1">
                <a:off x="5545473" y="5791200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545473" y="5791200"/>
                <a:ext cx="360930" cy="461665"/>
              </a:xfrm>
              <a:prstGeom prst="rect">
                <a:avLst/>
              </a:prstGeom>
              <a:blipFill rotWithShape="1">
                <a:blip r:embed="rId9"/>
                <a:stretch>
                  <a:fillRect r="-6101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 flipH="1">
                <a:off x="5040444" y="3605381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14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040444" y="3605381"/>
                <a:ext cx="360930" cy="461665"/>
              </a:xfrm>
              <a:prstGeom prst="rect">
                <a:avLst/>
              </a:prstGeom>
              <a:blipFill rotWithShape="1">
                <a:blip r:embed="rId10"/>
                <a:stretch>
                  <a:fillRect r="-6101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flipH="1">
                <a:off x="4803543" y="5786734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803543" y="5786734"/>
                <a:ext cx="360930" cy="461665"/>
              </a:xfrm>
              <a:prstGeom prst="rect">
                <a:avLst/>
              </a:prstGeom>
              <a:blipFill rotWithShape="1">
                <a:blip r:embed="rId11"/>
                <a:stretch>
                  <a:fillRect r="-6101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H="1">
            <a:off x="2695134" y="3037321"/>
            <a:ext cx="980701" cy="10232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93559" y="2995795"/>
            <a:ext cx="1349863" cy="10232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829040" y="4019052"/>
            <a:ext cx="883818" cy="7293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12857" y="4019052"/>
            <a:ext cx="980702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386197" y="4019050"/>
            <a:ext cx="657225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15697" y="4019050"/>
            <a:ext cx="771354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12857" y="4052380"/>
            <a:ext cx="85352" cy="107701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81661" y="4913537"/>
            <a:ext cx="771354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133876" y="4913537"/>
            <a:ext cx="637240" cy="8619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67061" y="4913535"/>
            <a:ext cx="771354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085728" y="4932339"/>
            <a:ext cx="627833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850557" y="4747559"/>
            <a:ext cx="771354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176067" y="4747558"/>
            <a:ext cx="663859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759721" y="4942114"/>
            <a:ext cx="13728" cy="9035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Flowchart: Connector 32"/>
          <p:cNvSpPr/>
          <p:nvPr/>
        </p:nvSpPr>
        <p:spPr>
          <a:xfrm>
            <a:off x="2695134" y="401428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lowchart: Connector 33"/>
          <p:cNvSpPr/>
          <p:nvPr/>
        </p:nvSpPr>
        <p:spPr>
          <a:xfrm>
            <a:off x="4354085" y="489579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 flipH="1">
                <a:off x="2351928" y="3554890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351928" y="3554890"/>
                <a:ext cx="360930" cy="461665"/>
              </a:xfrm>
              <a:prstGeom prst="rect">
                <a:avLst/>
              </a:prstGeom>
              <a:blipFill rotWithShape="1">
                <a:blip r:embed="rId12"/>
                <a:stretch>
                  <a:fillRect r="-27119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Flowchart: Connector 35"/>
          <p:cNvSpPr/>
          <p:nvPr/>
        </p:nvSpPr>
        <p:spPr>
          <a:xfrm>
            <a:off x="5735349" y="578872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Flowchart: Connector 36"/>
          <p:cNvSpPr/>
          <p:nvPr/>
        </p:nvSpPr>
        <p:spPr>
          <a:xfrm>
            <a:off x="6514915" y="581357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lowchart: Connector 39"/>
          <p:cNvSpPr/>
          <p:nvPr/>
        </p:nvSpPr>
        <p:spPr>
          <a:xfrm>
            <a:off x="1811673" y="47244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2640757" y="5129395"/>
                <a:ext cx="5467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757" y="5129395"/>
                <a:ext cx="546753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 flipH="1">
                <a:off x="6372550" y="5791200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372550" y="5791200"/>
                <a:ext cx="360930" cy="461665"/>
              </a:xfrm>
              <a:prstGeom prst="rect">
                <a:avLst/>
              </a:prstGeom>
              <a:blipFill rotWithShape="1">
                <a:blip r:embed="rId14"/>
                <a:stretch>
                  <a:fillRect r="-60000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 flipH="1">
                <a:off x="5721621" y="4428958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721621" y="4428958"/>
                <a:ext cx="360930" cy="461665"/>
              </a:xfrm>
              <a:prstGeom prst="rect">
                <a:avLst/>
              </a:prstGeom>
              <a:blipFill rotWithShape="1">
                <a:blip r:embed="rId15"/>
                <a:stretch>
                  <a:fillRect r="-61017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 flipH="1">
                <a:off x="3431943" y="2438400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431943" y="2438400"/>
                <a:ext cx="360930" cy="461665"/>
              </a:xfrm>
              <a:prstGeom prst="rect">
                <a:avLst/>
              </a:prstGeom>
              <a:blipFill rotWithShape="1">
                <a:blip r:embed="rId16"/>
                <a:stretch>
                  <a:fillRect r="-61017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Flowchart: Connector 44"/>
          <p:cNvSpPr/>
          <p:nvPr/>
        </p:nvSpPr>
        <p:spPr>
          <a:xfrm>
            <a:off x="5721621" y="4904014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lowchart: Connector 45"/>
          <p:cNvSpPr/>
          <p:nvPr/>
        </p:nvSpPr>
        <p:spPr>
          <a:xfrm>
            <a:off x="4977597" y="4005262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Flowchart: Connector 46"/>
          <p:cNvSpPr/>
          <p:nvPr/>
        </p:nvSpPr>
        <p:spPr>
          <a:xfrm>
            <a:off x="3640473" y="29718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Flowchart: Connector 47"/>
          <p:cNvSpPr/>
          <p:nvPr/>
        </p:nvSpPr>
        <p:spPr>
          <a:xfrm>
            <a:off x="3678573" y="489423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 flipH="1">
                <a:off x="3536208" y="4431241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536208" y="4431241"/>
                <a:ext cx="360930" cy="461665"/>
              </a:xfrm>
              <a:prstGeom prst="rect">
                <a:avLst/>
              </a:prstGeom>
              <a:blipFill rotWithShape="1">
                <a:blip r:embed="rId17"/>
                <a:stretch>
                  <a:fillRect r="-28814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>
          <a:xfrm>
            <a:off x="533400" y="3614081"/>
            <a:ext cx="2559778" cy="2960914"/>
          </a:xfrm>
          <a:custGeom>
            <a:avLst/>
            <a:gdLst>
              <a:gd name="connsiteX0" fmla="*/ 1895749 w 2559778"/>
              <a:gd name="connsiteY0" fmla="*/ 0 h 2841171"/>
              <a:gd name="connsiteX1" fmla="*/ 1950178 w 2559778"/>
              <a:gd name="connsiteY1" fmla="*/ 21771 h 2841171"/>
              <a:gd name="connsiteX2" fmla="*/ 1982835 w 2559778"/>
              <a:gd name="connsiteY2" fmla="*/ 43543 h 2841171"/>
              <a:gd name="connsiteX3" fmla="*/ 2037263 w 2559778"/>
              <a:gd name="connsiteY3" fmla="*/ 54428 h 2841171"/>
              <a:gd name="connsiteX4" fmla="*/ 2069921 w 2559778"/>
              <a:gd name="connsiteY4" fmla="*/ 65314 h 2841171"/>
              <a:gd name="connsiteX5" fmla="*/ 2113463 w 2559778"/>
              <a:gd name="connsiteY5" fmla="*/ 76200 h 2841171"/>
              <a:gd name="connsiteX6" fmla="*/ 2146121 w 2559778"/>
              <a:gd name="connsiteY6" fmla="*/ 97971 h 2841171"/>
              <a:gd name="connsiteX7" fmla="*/ 2189663 w 2559778"/>
              <a:gd name="connsiteY7" fmla="*/ 108857 h 2841171"/>
              <a:gd name="connsiteX8" fmla="*/ 2233206 w 2559778"/>
              <a:gd name="connsiteY8" fmla="*/ 152400 h 2841171"/>
              <a:gd name="connsiteX9" fmla="*/ 2254978 w 2559778"/>
              <a:gd name="connsiteY9" fmla="*/ 174171 h 2841171"/>
              <a:gd name="connsiteX10" fmla="*/ 2320292 w 2559778"/>
              <a:gd name="connsiteY10" fmla="*/ 217714 h 2841171"/>
              <a:gd name="connsiteX11" fmla="*/ 2352949 w 2559778"/>
              <a:gd name="connsiteY11" fmla="*/ 250371 h 2841171"/>
              <a:gd name="connsiteX12" fmla="*/ 2374721 w 2559778"/>
              <a:gd name="connsiteY12" fmla="*/ 283028 h 2841171"/>
              <a:gd name="connsiteX13" fmla="*/ 2429149 w 2559778"/>
              <a:gd name="connsiteY13" fmla="*/ 337457 h 2841171"/>
              <a:gd name="connsiteX14" fmla="*/ 2472692 w 2559778"/>
              <a:gd name="connsiteY14" fmla="*/ 402771 h 2841171"/>
              <a:gd name="connsiteX15" fmla="*/ 2505349 w 2559778"/>
              <a:gd name="connsiteY15" fmla="*/ 522514 h 2841171"/>
              <a:gd name="connsiteX16" fmla="*/ 2527121 w 2559778"/>
              <a:gd name="connsiteY16" fmla="*/ 587828 h 2841171"/>
              <a:gd name="connsiteX17" fmla="*/ 2538006 w 2559778"/>
              <a:gd name="connsiteY17" fmla="*/ 620485 h 2841171"/>
              <a:gd name="connsiteX18" fmla="*/ 2527121 w 2559778"/>
              <a:gd name="connsiteY18" fmla="*/ 816428 h 2841171"/>
              <a:gd name="connsiteX19" fmla="*/ 2516235 w 2559778"/>
              <a:gd name="connsiteY19" fmla="*/ 849085 h 2841171"/>
              <a:gd name="connsiteX20" fmla="*/ 2505349 w 2559778"/>
              <a:gd name="connsiteY20" fmla="*/ 925285 h 2841171"/>
              <a:gd name="connsiteX21" fmla="*/ 2483578 w 2559778"/>
              <a:gd name="connsiteY21" fmla="*/ 1143000 h 2841171"/>
              <a:gd name="connsiteX22" fmla="*/ 2494463 w 2559778"/>
              <a:gd name="connsiteY22" fmla="*/ 1426028 h 2841171"/>
              <a:gd name="connsiteX23" fmla="*/ 2527121 w 2559778"/>
              <a:gd name="connsiteY23" fmla="*/ 1534885 h 2841171"/>
              <a:gd name="connsiteX24" fmla="*/ 2548892 w 2559778"/>
              <a:gd name="connsiteY24" fmla="*/ 1556657 h 2841171"/>
              <a:gd name="connsiteX25" fmla="*/ 2559778 w 2559778"/>
              <a:gd name="connsiteY25" fmla="*/ 1589314 h 2841171"/>
              <a:gd name="connsiteX26" fmla="*/ 2548892 w 2559778"/>
              <a:gd name="connsiteY26" fmla="*/ 1817914 h 2841171"/>
              <a:gd name="connsiteX27" fmla="*/ 2538006 w 2559778"/>
              <a:gd name="connsiteY27" fmla="*/ 1850571 h 2841171"/>
              <a:gd name="connsiteX28" fmla="*/ 2527121 w 2559778"/>
              <a:gd name="connsiteY28" fmla="*/ 1905000 h 2841171"/>
              <a:gd name="connsiteX29" fmla="*/ 2505349 w 2559778"/>
              <a:gd name="connsiteY29" fmla="*/ 1970314 h 2841171"/>
              <a:gd name="connsiteX30" fmla="*/ 2494463 w 2559778"/>
              <a:gd name="connsiteY30" fmla="*/ 2002971 h 2841171"/>
              <a:gd name="connsiteX31" fmla="*/ 2472692 w 2559778"/>
              <a:gd name="connsiteY31" fmla="*/ 2024743 h 2841171"/>
              <a:gd name="connsiteX32" fmla="*/ 2440035 w 2559778"/>
              <a:gd name="connsiteY32" fmla="*/ 2100943 h 2841171"/>
              <a:gd name="connsiteX33" fmla="*/ 2429149 w 2559778"/>
              <a:gd name="connsiteY33" fmla="*/ 2133600 h 2841171"/>
              <a:gd name="connsiteX34" fmla="*/ 2407378 w 2559778"/>
              <a:gd name="connsiteY34" fmla="*/ 2166257 h 2841171"/>
              <a:gd name="connsiteX35" fmla="*/ 2374721 w 2559778"/>
              <a:gd name="connsiteY35" fmla="*/ 2231571 h 2841171"/>
              <a:gd name="connsiteX36" fmla="*/ 2363835 w 2559778"/>
              <a:gd name="connsiteY36" fmla="*/ 2286000 h 2841171"/>
              <a:gd name="connsiteX37" fmla="*/ 2342063 w 2559778"/>
              <a:gd name="connsiteY37" fmla="*/ 2351314 h 2841171"/>
              <a:gd name="connsiteX38" fmla="*/ 2309406 w 2559778"/>
              <a:gd name="connsiteY38" fmla="*/ 2471057 h 2841171"/>
              <a:gd name="connsiteX39" fmla="*/ 2287635 w 2559778"/>
              <a:gd name="connsiteY39" fmla="*/ 2503714 h 2841171"/>
              <a:gd name="connsiteX40" fmla="*/ 2244092 w 2559778"/>
              <a:gd name="connsiteY40" fmla="*/ 2579914 h 2841171"/>
              <a:gd name="connsiteX41" fmla="*/ 2211435 w 2559778"/>
              <a:gd name="connsiteY41" fmla="*/ 2623457 h 2841171"/>
              <a:gd name="connsiteX42" fmla="*/ 2124349 w 2559778"/>
              <a:gd name="connsiteY42" fmla="*/ 2688771 h 2841171"/>
              <a:gd name="connsiteX43" fmla="*/ 2069921 w 2559778"/>
              <a:gd name="connsiteY43" fmla="*/ 2732314 h 2841171"/>
              <a:gd name="connsiteX44" fmla="*/ 2026378 w 2559778"/>
              <a:gd name="connsiteY44" fmla="*/ 2754085 h 2841171"/>
              <a:gd name="connsiteX45" fmla="*/ 1961063 w 2559778"/>
              <a:gd name="connsiteY45" fmla="*/ 2775857 h 2841171"/>
              <a:gd name="connsiteX46" fmla="*/ 1928406 w 2559778"/>
              <a:gd name="connsiteY46" fmla="*/ 2797628 h 2841171"/>
              <a:gd name="connsiteX47" fmla="*/ 1884863 w 2559778"/>
              <a:gd name="connsiteY47" fmla="*/ 2830285 h 2841171"/>
              <a:gd name="connsiteX48" fmla="*/ 1852206 w 2559778"/>
              <a:gd name="connsiteY48" fmla="*/ 2841171 h 2841171"/>
              <a:gd name="connsiteX49" fmla="*/ 1667149 w 2559778"/>
              <a:gd name="connsiteY49" fmla="*/ 2830285 h 2841171"/>
              <a:gd name="connsiteX50" fmla="*/ 1601835 w 2559778"/>
              <a:gd name="connsiteY50" fmla="*/ 2808514 h 2841171"/>
              <a:gd name="connsiteX51" fmla="*/ 1547406 w 2559778"/>
              <a:gd name="connsiteY51" fmla="*/ 2786743 h 2841171"/>
              <a:gd name="connsiteX52" fmla="*/ 1514749 w 2559778"/>
              <a:gd name="connsiteY52" fmla="*/ 2775857 h 2841171"/>
              <a:gd name="connsiteX53" fmla="*/ 1482092 w 2559778"/>
              <a:gd name="connsiteY53" fmla="*/ 2754085 h 2841171"/>
              <a:gd name="connsiteX54" fmla="*/ 1395006 w 2559778"/>
              <a:gd name="connsiteY54" fmla="*/ 2721428 h 2841171"/>
              <a:gd name="connsiteX55" fmla="*/ 1340578 w 2559778"/>
              <a:gd name="connsiteY55" fmla="*/ 2677885 h 2841171"/>
              <a:gd name="connsiteX56" fmla="*/ 1307921 w 2559778"/>
              <a:gd name="connsiteY56" fmla="*/ 2645228 h 2841171"/>
              <a:gd name="connsiteX57" fmla="*/ 1253492 w 2559778"/>
              <a:gd name="connsiteY57" fmla="*/ 2612571 h 2841171"/>
              <a:gd name="connsiteX58" fmla="*/ 1220835 w 2559778"/>
              <a:gd name="connsiteY58" fmla="*/ 2590800 h 2841171"/>
              <a:gd name="connsiteX59" fmla="*/ 1188178 w 2559778"/>
              <a:gd name="connsiteY59" fmla="*/ 2547257 h 2841171"/>
              <a:gd name="connsiteX60" fmla="*/ 1144635 w 2559778"/>
              <a:gd name="connsiteY60" fmla="*/ 2525485 h 2841171"/>
              <a:gd name="connsiteX61" fmla="*/ 1068435 w 2559778"/>
              <a:gd name="connsiteY61" fmla="*/ 2471057 h 2841171"/>
              <a:gd name="connsiteX62" fmla="*/ 1035778 w 2559778"/>
              <a:gd name="connsiteY62" fmla="*/ 2460171 h 2841171"/>
              <a:gd name="connsiteX63" fmla="*/ 959578 w 2559778"/>
              <a:gd name="connsiteY63" fmla="*/ 2416628 h 2841171"/>
              <a:gd name="connsiteX64" fmla="*/ 926921 w 2559778"/>
              <a:gd name="connsiteY64" fmla="*/ 2405743 h 2841171"/>
              <a:gd name="connsiteX65" fmla="*/ 850721 w 2559778"/>
              <a:gd name="connsiteY65" fmla="*/ 2373085 h 2841171"/>
              <a:gd name="connsiteX66" fmla="*/ 785406 w 2559778"/>
              <a:gd name="connsiteY66" fmla="*/ 2351314 h 2841171"/>
              <a:gd name="connsiteX67" fmla="*/ 273778 w 2559778"/>
              <a:gd name="connsiteY67" fmla="*/ 2329543 h 2841171"/>
              <a:gd name="connsiteX68" fmla="*/ 219349 w 2559778"/>
              <a:gd name="connsiteY68" fmla="*/ 2275114 h 2841171"/>
              <a:gd name="connsiteX69" fmla="*/ 186692 w 2559778"/>
              <a:gd name="connsiteY69" fmla="*/ 2242457 h 2841171"/>
              <a:gd name="connsiteX70" fmla="*/ 154035 w 2559778"/>
              <a:gd name="connsiteY70" fmla="*/ 2177143 h 2841171"/>
              <a:gd name="connsiteX71" fmla="*/ 121378 w 2559778"/>
              <a:gd name="connsiteY71" fmla="*/ 2133600 h 2841171"/>
              <a:gd name="connsiteX72" fmla="*/ 110492 w 2559778"/>
              <a:gd name="connsiteY72" fmla="*/ 2100943 h 2841171"/>
              <a:gd name="connsiteX73" fmla="*/ 99606 w 2559778"/>
              <a:gd name="connsiteY73" fmla="*/ 2057400 h 2841171"/>
              <a:gd name="connsiteX74" fmla="*/ 45178 w 2559778"/>
              <a:gd name="connsiteY74" fmla="*/ 1948543 h 2841171"/>
              <a:gd name="connsiteX75" fmla="*/ 12521 w 2559778"/>
              <a:gd name="connsiteY75" fmla="*/ 1850571 h 2841171"/>
              <a:gd name="connsiteX76" fmla="*/ 12521 w 2559778"/>
              <a:gd name="connsiteY76" fmla="*/ 1513114 h 2841171"/>
              <a:gd name="connsiteX77" fmla="*/ 23406 w 2559778"/>
              <a:gd name="connsiteY77" fmla="*/ 1458685 h 2841171"/>
              <a:gd name="connsiteX78" fmla="*/ 66949 w 2559778"/>
              <a:gd name="connsiteY78" fmla="*/ 1371600 h 2841171"/>
              <a:gd name="connsiteX79" fmla="*/ 110492 w 2559778"/>
              <a:gd name="connsiteY79" fmla="*/ 1284514 h 2841171"/>
              <a:gd name="connsiteX80" fmla="*/ 143149 w 2559778"/>
              <a:gd name="connsiteY80" fmla="*/ 1262743 h 2841171"/>
              <a:gd name="connsiteX81" fmla="*/ 164921 w 2559778"/>
              <a:gd name="connsiteY81" fmla="*/ 1240971 h 2841171"/>
              <a:gd name="connsiteX82" fmla="*/ 197578 w 2559778"/>
              <a:gd name="connsiteY82" fmla="*/ 1219200 h 2841171"/>
              <a:gd name="connsiteX83" fmla="*/ 295549 w 2559778"/>
              <a:gd name="connsiteY83" fmla="*/ 1132114 h 2841171"/>
              <a:gd name="connsiteX84" fmla="*/ 360863 w 2559778"/>
              <a:gd name="connsiteY84" fmla="*/ 1088571 h 2841171"/>
              <a:gd name="connsiteX85" fmla="*/ 371749 w 2559778"/>
              <a:gd name="connsiteY85" fmla="*/ 1055914 h 2841171"/>
              <a:gd name="connsiteX86" fmla="*/ 437063 w 2559778"/>
              <a:gd name="connsiteY86" fmla="*/ 1034143 h 2841171"/>
              <a:gd name="connsiteX87" fmla="*/ 491492 w 2559778"/>
              <a:gd name="connsiteY87" fmla="*/ 990600 h 2841171"/>
              <a:gd name="connsiteX88" fmla="*/ 545921 w 2559778"/>
              <a:gd name="connsiteY88" fmla="*/ 968828 h 2841171"/>
              <a:gd name="connsiteX89" fmla="*/ 611235 w 2559778"/>
              <a:gd name="connsiteY89" fmla="*/ 936171 h 2841171"/>
              <a:gd name="connsiteX90" fmla="*/ 654778 w 2559778"/>
              <a:gd name="connsiteY90" fmla="*/ 925285 h 2841171"/>
              <a:gd name="connsiteX91" fmla="*/ 730978 w 2559778"/>
              <a:gd name="connsiteY91" fmla="*/ 903514 h 2841171"/>
              <a:gd name="connsiteX92" fmla="*/ 774521 w 2559778"/>
              <a:gd name="connsiteY92" fmla="*/ 881743 h 2841171"/>
              <a:gd name="connsiteX93" fmla="*/ 872492 w 2559778"/>
              <a:gd name="connsiteY93" fmla="*/ 849085 h 2841171"/>
              <a:gd name="connsiteX94" fmla="*/ 905149 w 2559778"/>
              <a:gd name="connsiteY94" fmla="*/ 838200 h 2841171"/>
              <a:gd name="connsiteX95" fmla="*/ 937806 w 2559778"/>
              <a:gd name="connsiteY95" fmla="*/ 827314 h 2841171"/>
              <a:gd name="connsiteX96" fmla="*/ 970463 w 2559778"/>
              <a:gd name="connsiteY96" fmla="*/ 794657 h 2841171"/>
              <a:gd name="connsiteX97" fmla="*/ 1003121 w 2559778"/>
              <a:gd name="connsiteY97" fmla="*/ 783771 h 2841171"/>
              <a:gd name="connsiteX98" fmla="*/ 1057549 w 2559778"/>
              <a:gd name="connsiteY98" fmla="*/ 751114 h 2841171"/>
              <a:gd name="connsiteX99" fmla="*/ 1111978 w 2559778"/>
              <a:gd name="connsiteY99" fmla="*/ 696685 h 2841171"/>
              <a:gd name="connsiteX100" fmla="*/ 1188178 w 2559778"/>
              <a:gd name="connsiteY100" fmla="*/ 642257 h 2841171"/>
              <a:gd name="connsiteX101" fmla="*/ 1220835 w 2559778"/>
              <a:gd name="connsiteY101" fmla="*/ 620485 h 2841171"/>
              <a:gd name="connsiteX102" fmla="*/ 1253492 w 2559778"/>
              <a:gd name="connsiteY102" fmla="*/ 587828 h 2841171"/>
              <a:gd name="connsiteX103" fmla="*/ 1286149 w 2559778"/>
              <a:gd name="connsiteY103" fmla="*/ 544285 h 2841171"/>
              <a:gd name="connsiteX104" fmla="*/ 1318806 w 2559778"/>
              <a:gd name="connsiteY104" fmla="*/ 533400 h 2841171"/>
              <a:gd name="connsiteX105" fmla="*/ 1362349 w 2559778"/>
              <a:gd name="connsiteY105" fmla="*/ 511628 h 2841171"/>
              <a:gd name="connsiteX106" fmla="*/ 1427663 w 2559778"/>
              <a:gd name="connsiteY106" fmla="*/ 424543 h 2841171"/>
              <a:gd name="connsiteX107" fmla="*/ 1449435 w 2559778"/>
              <a:gd name="connsiteY107" fmla="*/ 391885 h 2841171"/>
              <a:gd name="connsiteX108" fmla="*/ 1514749 w 2559778"/>
              <a:gd name="connsiteY108" fmla="*/ 348343 h 2841171"/>
              <a:gd name="connsiteX109" fmla="*/ 1547406 w 2559778"/>
              <a:gd name="connsiteY109" fmla="*/ 304800 h 2841171"/>
              <a:gd name="connsiteX110" fmla="*/ 1569178 w 2559778"/>
              <a:gd name="connsiteY110" fmla="*/ 283028 h 2841171"/>
              <a:gd name="connsiteX111" fmla="*/ 1623606 w 2559778"/>
              <a:gd name="connsiteY111" fmla="*/ 217714 h 2841171"/>
              <a:gd name="connsiteX112" fmla="*/ 1678035 w 2559778"/>
              <a:gd name="connsiteY112" fmla="*/ 163285 h 2841171"/>
              <a:gd name="connsiteX113" fmla="*/ 1732463 w 2559778"/>
              <a:gd name="connsiteY113" fmla="*/ 119743 h 2841171"/>
              <a:gd name="connsiteX114" fmla="*/ 1797778 w 2559778"/>
              <a:gd name="connsiteY114" fmla="*/ 76200 h 2841171"/>
              <a:gd name="connsiteX115" fmla="*/ 1841321 w 2559778"/>
              <a:gd name="connsiteY115" fmla="*/ 32657 h 2841171"/>
              <a:gd name="connsiteX116" fmla="*/ 1873978 w 2559778"/>
              <a:gd name="connsiteY116" fmla="*/ 21771 h 2841171"/>
              <a:gd name="connsiteX117" fmla="*/ 1895749 w 2559778"/>
              <a:gd name="connsiteY117" fmla="*/ 0 h 284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559778" h="2841171">
                <a:moveTo>
                  <a:pt x="1895749" y="0"/>
                </a:moveTo>
                <a:cubicBezTo>
                  <a:pt x="1908449" y="0"/>
                  <a:pt x="1932700" y="13032"/>
                  <a:pt x="1950178" y="21771"/>
                </a:cubicBezTo>
                <a:cubicBezTo>
                  <a:pt x="1961880" y="27622"/>
                  <a:pt x="1970585" y="38949"/>
                  <a:pt x="1982835" y="43543"/>
                </a:cubicBezTo>
                <a:cubicBezTo>
                  <a:pt x="2000159" y="50039"/>
                  <a:pt x="2019313" y="49941"/>
                  <a:pt x="2037263" y="54428"/>
                </a:cubicBezTo>
                <a:cubicBezTo>
                  <a:pt x="2048395" y="57211"/>
                  <a:pt x="2058888" y="62162"/>
                  <a:pt x="2069921" y="65314"/>
                </a:cubicBezTo>
                <a:cubicBezTo>
                  <a:pt x="2084306" y="69424"/>
                  <a:pt x="2098949" y="72571"/>
                  <a:pt x="2113463" y="76200"/>
                </a:cubicBezTo>
                <a:cubicBezTo>
                  <a:pt x="2124349" y="83457"/>
                  <a:pt x="2134096" y="92817"/>
                  <a:pt x="2146121" y="97971"/>
                </a:cubicBezTo>
                <a:cubicBezTo>
                  <a:pt x="2159872" y="103864"/>
                  <a:pt x="2176976" y="100928"/>
                  <a:pt x="2189663" y="108857"/>
                </a:cubicBezTo>
                <a:cubicBezTo>
                  <a:pt x="2207069" y="119736"/>
                  <a:pt x="2218692" y="137886"/>
                  <a:pt x="2233206" y="152400"/>
                </a:cubicBezTo>
                <a:cubicBezTo>
                  <a:pt x="2240463" y="159657"/>
                  <a:pt x="2246439" y="168478"/>
                  <a:pt x="2254978" y="174171"/>
                </a:cubicBezTo>
                <a:cubicBezTo>
                  <a:pt x="2276749" y="188685"/>
                  <a:pt x="2301790" y="199212"/>
                  <a:pt x="2320292" y="217714"/>
                </a:cubicBezTo>
                <a:cubicBezTo>
                  <a:pt x="2331178" y="228600"/>
                  <a:pt x="2343094" y="238545"/>
                  <a:pt x="2352949" y="250371"/>
                </a:cubicBezTo>
                <a:cubicBezTo>
                  <a:pt x="2361325" y="260422"/>
                  <a:pt x="2366106" y="273182"/>
                  <a:pt x="2374721" y="283028"/>
                </a:cubicBezTo>
                <a:cubicBezTo>
                  <a:pt x="2391617" y="302338"/>
                  <a:pt x="2429149" y="337457"/>
                  <a:pt x="2429149" y="337457"/>
                </a:cubicBezTo>
                <a:cubicBezTo>
                  <a:pt x="2465165" y="445500"/>
                  <a:pt x="2404738" y="280453"/>
                  <a:pt x="2472692" y="402771"/>
                </a:cubicBezTo>
                <a:cubicBezTo>
                  <a:pt x="2496188" y="445064"/>
                  <a:pt x="2493289" y="478294"/>
                  <a:pt x="2505349" y="522514"/>
                </a:cubicBezTo>
                <a:cubicBezTo>
                  <a:pt x="2511387" y="544654"/>
                  <a:pt x="2519864" y="566057"/>
                  <a:pt x="2527121" y="587828"/>
                </a:cubicBezTo>
                <a:lnTo>
                  <a:pt x="2538006" y="620485"/>
                </a:lnTo>
                <a:cubicBezTo>
                  <a:pt x="2534378" y="685799"/>
                  <a:pt x="2533323" y="751308"/>
                  <a:pt x="2527121" y="816428"/>
                </a:cubicBezTo>
                <a:cubicBezTo>
                  <a:pt x="2526033" y="827851"/>
                  <a:pt x="2518485" y="837833"/>
                  <a:pt x="2516235" y="849085"/>
                </a:cubicBezTo>
                <a:cubicBezTo>
                  <a:pt x="2511203" y="874245"/>
                  <a:pt x="2507782" y="899743"/>
                  <a:pt x="2505349" y="925285"/>
                </a:cubicBezTo>
                <a:cubicBezTo>
                  <a:pt x="2483199" y="1157853"/>
                  <a:pt x="2507035" y="1002246"/>
                  <a:pt x="2483578" y="1143000"/>
                </a:cubicBezTo>
                <a:cubicBezTo>
                  <a:pt x="2487206" y="1237343"/>
                  <a:pt x="2488183" y="1331825"/>
                  <a:pt x="2494463" y="1426028"/>
                </a:cubicBezTo>
                <a:cubicBezTo>
                  <a:pt x="2495520" y="1441885"/>
                  <a:pt x="2524232" y="1531996"/>
                  <a:pt x="2527121" y="1534885"/>
                </a:cubicBezTo>
                <a:lnTo>
                  <a:pt x="2548892" y="1556657"/>
                </a:lnTo>
                <a:cubicBezTo>
                  <a:pt x="2552521" y="1567543"/>
                  <a:pt x="2559778" y="1577839"/>
                  <a:pt x="2559778" y="1589314"/>
                </a:cubicBezTo>
                <a:cubicBezTo>
                  <a:pt x="2559778" y="1665600"/>
                  <a:pt x="2555227" y="1741891"/>
                  <a:pt x="2548892" y="1817914"/>
                </a:cubicBezTo>
                <a:cubicBezTo>
                  <a:pt x="2547939" y="1829349"/>
                  <a:pt x="2540789" y="1839439"/>
                  <a:pt x="2538006" y="1850571"/>
                </a:cubicBezTo>
                <a:cubicBezTo>
                  <a:pt x="2533519" y="1868521"/>
                  <a:pt x="2531989" y="1887150"/>
                  <a:pt x="2527121" y="1905000"/>
                </a:cubicBezTo>
                <a:cubicBezTo>
                  <a:pt x="2521083" y="1927140"/>
                  <a:pt x="2512606" y="1948543"/>
                  <a:pt x="2505349" y="1970314"/>
                </a:cubicBezTo>
                <a:cubicBezTo>
                  <a:pt x="2501720" y="1981200"/>
                  <a:pt x="2502577" y="1994857"/>
                  <a:pt x="2494463" y="2002971"/>
                </a:cubicBezTo>
                <a:lnTo>
                  <a:pt x="2472692" y="2024743"/>
                </a:lnTo>
                <a:cubicBezTo>
                  <a:pt x="2450036" y="2115362"/>
                  <a:pt x="2477622" y="2025768"/>
                  <a:pt x="2440035" y="2100943"/>
                </a:cubicBezTo>
                <a:cubicBezTo>
                  <a:pt x="2434903" y="2111206"/>
                  <a:pt x="2434281" y="2123337"/>
                  <a:pt x="2429149" y="2133600"/>
                </a:cubicBezTo>
                <a:cubicBezTo>
                  <a:pt x="2423298" y="2145302"/>
                  <a:pt x="2413229" y="2154555"/>
                  <a:pt x="2407378" y="2166257"/>
                </a:cubicBezTo>
                <a:cubicBezTo>
                  <a:pt x="2362310" y="2256394"/>
                  <a:pt x="2437113" y="2137981"/>
                  <a:pt x="2374721" y="2231571"/>
                </a:cubicBezTo>
                <a:cubicBezTo>
                  <a:pt x="2371092" y="2249714"/>
                  <a:pt x="2368703" y="2268150"/>
                  <a:pt x="2363835" y="2286000"/>
                </a:cubicBezTo>
                <a:cubicBezTo>
                  <a:pt x="2357797" y="2308140"/>
                  <a:pt x="2346563" y="2328811"/>
                  <a:pt x="2342063" y="2351314"/>
                </a:cubicBezTo>
                <a:cubicBezTo>
                  <a:pt x="2336221" y="2380529"/>
                  <a:pt x="2325193" y="2447377"/>
                  <a:pt x="2309406" y="2471057"/>
                </a:cubicBezTo>
                <a:cubicBezTo>
                  <a:pt x="2302149" y="2481943"/>
                  <a:pt x="2294126" y="2492355"/>
                  <a:pt x="2287635" y="2503714"/>
                </a:cubicBezTo>
                <a:cubicBezTo>
                  <a:pt x="2251190" y="2567492"/>
                  <a:pt x="2281976" y="2526875"/>
                  <a:pt x="2244092" y="2579914"/>
                </a:cubicBezTo>
                <a:cubicBezTo>
                  <a:pt x="2233547" y="2594678"/>
                  <a:pt x="2224860" y="2611253"/>
                  <a:pt x="2211435" y="2623457"/>
                </a:cubicBezTo>
                <a:cubicBezTo>
                  <a:pt x="2184586" y="2647865"/>
                  <a:pt x="2153110" y="2666647"/>
                  <a:pt x="2124349" y="2688771"/>
                </a:cubicBezTo>
                <a:cubicBezTo>
                  <a:pt x="2105933" y="2702937"/>
                  <a:pt x="2090702" y="2721924"/>
                  <a:pt x="2069921" y="2732314"/>
                </a:cubicBezTo>
                <a:cubicBezTo>
                  <a:pt x="2055407" y="2739571"/>
                  <a:pt x="2041445" y="2748058"/>
                  <a:pt x="2026378" y="2754085"/>
                </a:cubicBezTo>
                <a:cubicBezTo>
                  <a:pt x="2005070" y="2762608"/>
                  <a:pt x="1980158" y="2763127"/>
                  <a:pt x="1961063" y="2775857"/>
                </a:cubicBezTo>
                <a:cubicBezTo>
                  <a:pt x="1950177" y="2783114"/>
                  <a:pt x="1939052" y="2790024"/>
                  <a:pt x="1928406" y="2797628"/>
                </a:cubicBezTo>
                <a:cubicBezTo>
                  <a:pt x="1913642" y="2808173"/>
                  <a:pt x="1900615" y="2821284"/>
                  <a:pt x="1884863" y="2830285"/>
                </a:cubicBezTo>
                <a:cubicBezTo>
                  <a:pt x="1874900" y="2835978"/>
                  <a:pt x="1863092" y="2837542"/>
                  <a:pt x="1852206" y="2841171"/>
                </a:cubicBezTo>
                <a:cubicBezTo>
                  <a:pt x="1790520" y="2837542"/>
                  <a:pt x="1728422" y="2838277"/>
                  <a:pt x="1667149" y="2830285"/>
                </a:cubicBezTo>
                <a:cubicBezTo>
                  <a:pt x="1644393" y="2827317"/>
                  <a:pt x="1623402" y="2816357"/>
                  <a:pt x="1601835" y="2808514"/>
                </a:cubicBezTo>
                <a:cubicBezTo>
                  <a:pt x="1583471" y="2801836"/>
                  <a:pt x="1565702" y="2793604"/>
                  <a:pt x="1547406" y="2786743"/>
                </a:cubicBezTo>
                <a:cubicBezTo>
                  <a:pt x="1536662" y="2782714"/>
                  <a:pt x="1525012" y="2780989"/>
                  <a:pt x="1514749" y="2775857"/>
                </a:cubicBezTo>
                <a:cubicBezTo>
                  <a:pt x="1503047" y="2770006"/>
                  <a:pt x="1493794" y="2759936"/>
                  <a:pt x="1482092" y="2754085"/>
                </a:cubicBezTo>
                <a:cubicBezTo>
                  <a:pt x="1456066" y="2741072"/>
                  <a:pt x="1423266" y="2730848"/>
                  <a:pt x="1395006" y="2721428"/>
                </a:cubicBezTo>
                <a:cubicBezTo>
                  <a:pt x="1376863" y="2706914"/>
                  <a:pt x="1358063" y="2693185"/>
                  <a:pt x="1340578" y="2677885"/>
                </a:cubicBezTo>
                <a:cubicBezTo>
                  <a:pt x="1328992" y="2667748"/>
                  <a:pt x="1320237" y="2654465"/>
                  <a:pt x="1307921" y="2645228"/>
                </a:cubicBezTo>
                <a:cubicBezTo>
                  <a:pt x="1290994" y="2632533"/>
                  <a:pt x="1271434" y="2623785"/>
                  <a:pt x="1253492" y="2612571"/>
                </a:cubicBezTo>
                <a:cubicBezTo>
                  <a:pt x="1242398" y="2605637"/>
                  <a:pt x="1231721" y="2598057"/>
                  <a:pt x="1220835" y="2590800"/>
                </a:cubicBezTo>
                <a:cubicBezTo>
                  <a:pt x="1209949" y="2576286"/>
                  <a:pt x="1201953" y="2559064"/>
                  <a:pt x="1188178" y="2547257"/>
                </a:cubicBezTo>
                <a:cubicBezTo>
                  <a:pt x="1175857" y="2536696"/>
                  <a:pt x="1158396" y="2534086"/>
                  <a:pt x="1144635" y="2525485"/>
                </a:cubicBezTo>
                <a:cubicBezTo>
                  <a:pt x="1124910" y="2513157"/>
                  <a:pt x="1091465" y="2482572"/>
                  <a:pt x="1068435" y="2471057"/>
                </a:cubicBezTo>
                <a:cubicBezTo>
                  <a:pt x="1058172" y="2465925"/>
                  <a:pt x="1046325" y="2464691"/>
                  <a:pt x="1035778" y="2460171"/>
                </a:cubicBezTo>
                <a:cubicBezTo>
                  <a:pt x="902167" y="2402909"/>
                  <a:pt x="1068918" y="2471298"/>
                  <a:pt x="959578" y="2416628"/>
                </a:cubicBezTo>
                <a:cubicBezTo>
                  <a:pt x="949315" y="2411496"/>
                  <a:pt x="937807" y="2409371"/>
                  <a:pt x="926921" y="2405743"/>
                </a:cubicBezTo>
                <a:cubicBezTo>
                  <a:pt x="875111" y="2371203"/>
                  <a:pt x="914622" y="2392255"/>
                  <a:pt x="850721" y="2373085"/>
                </a:cubicBezTo>
                <a:cubicBezTo>
                  <a:pt x="828740" y="2366491"/>
                  <a:pt x="808043" y="2355087"/>
                  <a:pt x="785406" y="2351314"/>
                </a:cubicBezTo>
                <a:cubicBezTo>
                  <a:pt x="573301" y="2315962"/>
                  <a:pt x="742157" y="2340966"/>
                  <a:pt x="273778" y="2329543"/>
                </a:cubicBezTo>
                <a:cubicBezTo>
                  <a:pt x="215026" y="2309958"/>
                  <a:pt x="261385" y="2333964"/>
                  <a:pt x="219349" y="2275114"/>
                </a:cubicBezTo>
                <a:cubicBezTo>
                  <a:pt x="210401" y="2262587"/>
                  <a:pt x="196547" y="2254284"/>
                  <a:pt x="186692" y="2242457"/>
                </a:cubicBezTo>
                <a:cubicBezTo>
                  <a:pt x="134976" y="2180398"/>
                  <a:pt x="189739" y="2239625"/>
                  <a:pt x="154035" y="2177143"/>
                </a:cubicBezTo>
                <a:cubicBezTo>
                  <a:pt x="145034" y="2161391"/>
                  <a:pt x="132264" y="2148114"/>
                  <a:pt x="121378" y="2133600"/>
                </a:cubicBezTo>
                <a:cubicBezTo>
                  <a:pt x="117749" y="2122714"/>
                  <a:pt x="113644" y="2111976"/>
                  <a:pt x="110492" y="2100943"/>
                </a:cubicBezTo>
                <a:cubicBezTo>
                  <a:pt x="106382" y="2086558"/>
                  <a:pt x="105499" y="2071151"/>
                  <a:pt x="99606" y="2057400"/>
                </a:cubicBezTo>
                <a:cubicBezTo>
                  <a:pt x="83625" y="2020112"/>
                  <a:pt x="58007" y="1987030"/>
                  <a:pt x="45178" y="1948543"/>
                </a:cubicBezTo>
                <a:lnTo>
                  <a:pt x="12521" y="1850571"/>
                </a:lnTo>
                <a:cubicBezTo>
                  <a:pt x="-3858" y="1686788"/>
                  <a:pt x="-4489" y="1734247"/>
                  <a:pt x="12521" y="1513114"/>
                </a:cubicBezTo>
                <a:cubicBezTo>
                  <a:pt x="13940" y="1494666"/>
                  <a:pt x="18089" y="1476407"/>
                  <a:pt x="23406" y="1458685"/>
                </a:cubicBezTo>
                <a:cubicBezTo>
                  <a:pt x="51654" y="1364524"/>
                  <a:pt x="33256" y="1438986"/>
                  <a:pt x="66949" y="1371600"/>
                </a:cubicBezTo>
                <a:cubicBezTo>
                  <a:pt x="82540" y="1340418"/>
                  <a:pt x="85274" y="1309732"/>
                  <a:pt x="110492" y="1284514"/>
                </a:cubicBezTo>
                <a:cubicBezTo>
                  <a:pt x="119743" y="1275263"/>
                  <a:pt x="132933" y="1270916"/>
                  <a:pt x="143149" y="1262743"/>
                </a:cubicBezTo>
                <a:cubicBezTo>
                  <a:pt x="151163" y="1256332"/>
                  <a:pt x="156907" y="1247382"/>
                  <a:pt x="164921" y="1240971"/>
                </a:cubicBezTo>
                <a:cubicBezTo>
                  <a:pt x="175137" y="1232798"/>
                  <a:pt x="187800" y="1227892"/>
                  <a:pt x="197578" y="1219200"/>
                </a:cubicBezTo>
                <a:cubicBezTo>
                  <a:pt x="309425" y="1119779"/>
                  <a:pt x="221432" y="1181525"/>
                  <a:pt x="295549" y="1132114"/>
                </a:cubicBezTo>
                <a:cubicBezTo>
                  <a:pt x="364262" y="1029048"/>
                  <a:pt x="260441" y="1168910"/>
                  <a:pt x="360863" y="1088571"/>
                </a:cubicBezTo>
                <a:cubicBezTo>
                  <a:pt x="369823" y="1081403"/>
                  <a:pt x="362412" y="1062583"/>
                  <a:pt x="371749" y="1055914"/>
                </a:cubicBezTo>
                <a:cubicBezTo>
                  <a:pt x="390423" y="1042575"/>
                  <a:pt x="437063" y="1034143"/>
                  <a:pt x="437063" y="1034143"/>
                </a:cubicBezTo>
                <a:cubicBezTo>
                  <a:pt x="457314" y="1013892"/>
                  <a:pt x="464027" y="1004333"/>
                  <a:pt x="491492" y="990600"/>
                </a:cubicBezTo>
                <a:cubicBezTo>
                  <a:pt x="508970" y="981861"/>
                  <a:pt x="528132" y="976914"/>
                  <a:pt x="545921" y="968828"/>
                </a:cubicBezTo>
                <a:cubicBezTo>
                  <a:pt x="568080" y="958756"/>
                  <a:pt x="588635" y="945211"/>
                  <a:pt x="611235" y="936171"/>
                </a:cubicBezTo>
                <a:cubicBezTo>
                  <a:pt x="625126" y="930615"/>
                  <a:pt x="640344" y="929221"/>
                  <a:pt x="654778" y="925285"/>
                </a:cubicBezTo>
                <a:cubicBezTo>
                  <a:pt x="680264" y="918334"/>
                  <a:pt x="706152" y="912541"/>
                  <a:pt x="730978" y="903514"/>
                </a:cubicBezTo>
                <a:cubicBezTo>
                  <a:pt x="746228" y="897968"/>
                  <a:pt x="759375" y="887568"/>
                  <a:pt x="774521" y="881743"/>
                </a:cubicBezTo>
                <a:cubicBezTo>
                  <a:pt x="806650" y="869386"/>
                  <a:pt x="839835" y="859971"/>
                  <a:pt x="872492" y="849085"/>
                </a:cubicBezTo>
                <a:lnTo>
                  <a:pt x="905149" y="838200"/>
                </a:lnTo>
                <a:lnTo>
                  <a:pt x="937806" y="827314"/>
                </a:lnTo>
                <a:cubicBezTo>
                  <a:pt x="948692" y="816428"/>
                  <a:pt x="957654" y="803196"/>
                  <a:pt x="970463" y="794657"/>
                </a:cubicBezTo>
                <a:cubicBezTo>
                  <a:pt x="980011" y="788292"/>
                  <a:pt x="992858" y="788903"/>
                  <a:pt x="1003121" y="783771"/>
                </a:cubicBezTo>
                <a:cubicBezTo>
                  <a:pt x="1022045" y="774309"/>
                  <a:pt x="1041028" y="764331"/>
                  <a:pt x="1057549" y="751114"/>
                </a:cubicBezTo>
                <a:cubicBezTo>
                  <a:pt x="1077585" y="735085"/>
                  <a:pt x="1090629" y="710917"/>
                  <a:pt x="1111978" y="696685"/>
                </a:cubicBezTo>
                <a:cubicBezTo>
                  <a:pt x="1188922" y="645390"/>
                  <a:pt x="1093688" y="709750"/>
                  <a:pt x="1188178" y="642257"/>
                </a:cubicBezTo>
                <a:cubicBezTo>
                  <a:pt x="1198824" y="634653"/>
                  <a:pt x="1210784" y="628861"/>
                  <a:pt x="1220835" y="620485"/>
                </a:cubicBezTo>
                <a:cubicBezTo>
                  <a:pt x="1232661" y="610630"/>
                  <a:pt x="1243473" y="599517"/>
                  <a:pt x="1253492" y="587828"/>
                </a:cubicBezTo>
                <a:cubicBezTo>
                  <a:pt x="1265299" y="574053"/>
                  <a:pt x="1272211" y="555900"/>
                  <a:pt x="1286149" y="544285"/>
                </a:cubicBezTo>
                <a:cubicBezTo>
                  <a:pt x="1294964" y="536939"/>
                  <a:pt x="1308259" y="537920"/>
                  <a:pt x="1318806" y="533400"/>
                </a:cubicBezTo>
                <a:cubicBezTo>
                  <a:pt x="1333722" y="527008"/>
                  <a:pt x="1347835" y="518885"/>
                  <a:pt x="1362349" y="511628"/>
                </a:cubicBezTo>
                <a:cubicBezTo>
                  <a:pt x="1383501" y="448175"/>
                  <a:pt x="1360310" y="501518"/>
                  <a:pt x="1427663" y="424543"/>
                </a:cubicBezTo>
                <a:cubicBezTo>
                  <a:pt x="1436278" y="414697"/>
                  <a:pt x="1439589" y="400500"/>
                  <a:pt x="1449435" y="391885"/>
                </a:cubicBezTo>
                <a:cubicBezTo>
                  <a:pt x="1469127" y="374655"/>
                  <a:pt x="1514749" y="348343"/>
                  <a:pt x="1514749" y="348343"/>
                </a:cubicBezTo>
                <a:cubicBezTo>
                  <a:pt x="1525635" y="333829"/>
                  <a:pt x="1535791" y="318738"/>
                  <a:pt x="1547406" y="304800"/>
                </a:cubicBezTo>
                <a:cubicBezTo>
                  <a:pt x="1553976" y="296915"/>
                  <a:pt x="1563485" y="291568"/>
                  <a:pt x="1569178" y="283028"/>
                </a:cubicBezTo>
                <a:cubicBezTo>
                  <a:pt x="1613373" y="216734"/>
                  <a:pt x="1564085" y="257394"/>
                  <a:pt x="1623606" y="217714"/>
                </a:cubicBezTo>
                <a:cubicBezTo>
                  <a:pt x="1681667" y="130625"/>
                  <a:pt x="1605460" y="235861"/>
                  <a:pt x="1678035" y="163285"/>
                </a:cubicBezTo>
                <a:cubicBezTo>
                  <a:pt x="1727272" y="114047"/>
                  <a:pt x="1668888" y="140933"/>
                  <a:pt x="1732463" y="119743"/>
                </a:cubicBezTo>
                <a:cubicBezTo>
                  <a:pt x="1799055" y="53151"/>
                  <a:pt x="1692332" y="155284"/>
                  <a:pt x="1797778" y="76200"/>
                </a:cubicBezTo>
                <a:cubicBezTo>
                  <a:pt x="1814199" y="63884"/>
                  <a:pt x="1821848" y="39148"/>
                  <a:pt x="1841321" y="32657"/>
                </a:cubicBezTo>
                <a:cubicBezTo>
                  <a:pt x="1852207" y="29028"/>
                  <a:pt x="1867093" y="30951"/>
                  <a:pt x="1873978" y="21771"/>
                </a:cubicBezTo>
                <a:cubicBezTo>
                  <a:pt x="1880509" y="13062"/>
                  <a:pt x="1883049" y="0"/>
                  <a:pt x="1895749" y="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951570" y="4580836"/>
            <a:ext cx="1682606" cy="1994160"/>
          </a:xfrm>
          <a:custGeom>
            <a:avLst/>
            <a:gdLst>
              <a:gd name="connsiteX0" fmla="*/ 17091 w 1682606"/>
              <a:gd name="connsiteY0" fmla="*/ 1491343 h 2014423"/>
              <a:gd name="connsiteX1" fmla="*/ 6206 w 1682606"/>
              <a:gd name="connsiteY1" fmla="*/ 1306286 h 2014423"/>
              <a:gd name="connsiteX2" fmla="*/ 17091 w 1682606"/>
              <a:gd name="connsiteY2" fmla="*/ 1273629 h 2014423"/>
              <a:gd name="connsiteX3" fmla="*/ 60634 w 1682606"/>
              <a:gd name="connsiteY3" fmla="*/ 1230086 h 2014423"/>
              <a:gd name="connsiteX4" fmla="*/ 93291 w 1682606"/>
              <a:gd name="connsiteY4" fmla="*/ 1153886 h 2014423"/>
              <a:gd name="connsiteX5" fmla="*/ 115063 w 1682606"/>
              <a:gd name="connsiteY5" fmla="*/ 1132115 h 2014423"/>
              <a:gd name="connsiteX6" fmla="*/ 158606 w 1682606"/>
              <a:gd name="connsiteY6" fmla="*/ 1066800 h 2014423"/>
              <a:gd name="connsiteX7" fmla="*/ 169491 w 1682606"/>
              <a:gd name="connsiteY7" fmla="*/ 1034143 h 2014423"/>
              <a:gd name="connsiteX8" fmla="*/ 191263 w 1682606"/>
              <a:gd name="connsiteY8" fmla="*/ 957943 h 2014423"/>
              <a:gd name="connsiteX9" fmla="*/ 213034 w 1682606"/>
              <a:gd name="connsiteY9" fmla="*/ 925286 h 2014423"/>
              <a:gd name="connsiteX10" fmla="*/ 223920 w 1682606"/>
              <a:gd name="connsiteY10" fmla="*/ 859972 h 2014423"/>
              <a:gd name="connsiteX11" fmla="*/ 245691 w 1682606"/>
              <a:gd name="connsiteY11" fmla="*/ 838200 h 2014423"/>
              <a:gd name="connsiteX12" fmla="*/ 278349 w 1682606"/>
              <a:gd name="connsiteY12" fmla="*/ 762000 h 2014423"/>
              <a:gd name="connsiteX13" fmla="*/ 289234 w 1682606"/>
              <a:gd name="connsiteY13" fmla="*/ 729343 h 2014423"/>
              <a:gd name="connsiteX14" fmla="*/ 311006 w 1682606"/>
              <a:gd name="connsiteY14" fmla="*/ 707572 h 2014423"/>
              <a:gd name="connsiteX15" fmla="*/ 332777 w 1682606"/>
              <a:gd name="connsiteY15" fmla="*/ 674915 h 2014423"/>
              <a:gd name="connsiteX16" fmla="*/ 343663 w 1682606"/>
              <a:gd name="connsiteY16" fmla="*/ 631372 h 2014423"/>
              <a:gd name="connsiteX17" fmla="*/ 387206 w 1682606"/>
              <a:gd name="connsiteY17" fmla="*/ 566058 h 2014423"/>
              <a:gd name="connsiteX18" fmla="*/ 398091 w 1682606"/>
              <a:gd name="connsiteY18" fmla="*/ 533400 h 2014423"/>
              <a:gd name="connsiteX19" fmla="*/ 419863 w 1682606"/>
              <a:gd name="connsiteY19" fmla="*/ 511629 h 2014423"/>
              <a:gd name="connsiteX20" fmla="*/ 452520 w 1682606"/>
              <a:gd name="connsiteY20" fmla="*/ 468086 h 2014423"/>
              <a:gd name="connsiteX21" fmla="*/ 496063 w 1682606"/>
              <a:gd name="connsiteY21" fmla="*/ 413658 h 2014423"/>
              <a:gd name="connsiteX22" fmla="*/ 561377 w 1682606"/>
              <a:gd name="connsiteY22" fmla="*/ 304800 h 2014423"/>
              <a:gd name="connsiteX23" fmla="*/ 583149 w 1682606"/>
              <a:gd name="connsiteY23" fmla="*/ 283029 h 2014423"/>
              <a:gd name="connsiteX24" fmla="*/ 604920 w 1682606"/>
              <a:gd name="connsiteY24" fmla="*/ 250372 h 2014423"/>
              <a:gd name="connsiteX25" fmla="*/ 648463 w 1682606"/>
              <a:gd name="connsiteY25" fmla="*/ 206829 h 2014423"/>
              <a:gd name="connsiteX26" fmla="*/ 692006 w 1682606"/>
              <a:gd name="connsiteY26" fmla="*/ 152400 h 2014423"/>
              <a:gd name="connsiteX27" fmla="*/ 702891 w 1682606"/>
              <a:gd name="connsiteY27" fmla="*/ 119743 h 2014423"/>
              <a:gd name="connsiteX28" fmla="*/ 746434 w 1682606"/>
              <a:gd name="connsiteY28" fmla="*/ 76200 h 2014423"/>
              <a:gd name="connsiteX29" fmla="*/ 768206 w 1682606"/>
              <a:gd name="connsiteY29" fmla="*/ 54429 h 2014423"/>
              <a:gd name="connsiteX30" fmla="*/ 811749 w 1682606"/>
              <a:gd name="connsiteY30" fmla="*/ 0 h 2014423"/>
              <a:gd name="connsiteX31" fmla="*/ 877063 w 1682606"/>
              <a:gd name="connsiteY31" fmla="*/ 10886 h 2014423"/>
              <a:gd name="connsiteX32" fmla="*/ 920606 w 1682606"/>
              <a:gd name="connsiteY32" fmla="*/ 43543 h 2014423"/>
              <a:gd name="connsiteX33" fmla="*/ 985920 w 1682606"/>
              <a:gd name="connsiteY33" fmla="*/ 119743 h 2014423"/>
              <a:gd name="connsiteX34" fmla="*/ 1040349 w 1682606"/>
              <a:gd name="connsiteY34" fmla="*/ 163286 h 2014423"/>
              <a:gd name="connsiteX35" fmla="*/ 1062120 w 1682606"/>
              <a:gd name="connsiteY35" fmla="*/ 195943 h 2014423"/>
              <a:gd name="connsiteX36" fmla="*/ 1073006 w 1682606"/>
              <a:gd name="connsiteY36" fmla="*/ 228600 h 2014423"/>
              <a:gd name="connsiteX37" fmla="*/ 1105663 w 1682606"/>
              <a:gd name="connsiteY37" fmla="*/ 250372 h 2014423"/>
              <a:gd name="connsiteX38" fmla="*/ 1127434 w 1682606"/>
              <a:gd name="connsiteY38" fmla="*/ 283029 h 2014423"/>
              <a:gd name="connsiteX39" fmla="*/ 1170977 w 1682606"/>
              <a:gd name="connsiteY39" fmla="*/ 326572 h 2014423"/>
              <a:gd name="connsiteX40" fmla="*/ 1181863 w 1682606"/>
              <a:gd name="connsiteY40" fmla="*/ 359229 h 2014423"/>
              <a:gd name="connsiteX41" fmla="*/ 1225406 w 1682606"/>
              <a:gd name="connsiteY41" fmla="*/ 413658 h 2014423"/>
              <a:gd name="connsiteX42" fmla="*/ 1236291 w 1682606"/>
              <a:gd name="connsiteY42" fmla="*/ 446315 h 2014423"/>
              <a:gd name="connsiteX43" fmla="*/ 1258063 w 1682606"/>
              <a:gd name="connsiteY43" fmla="*/ 468086 h 2014423"/>
              <a:gd name="connsiteX44" fmla="*/ 1268949 w 1682606"/>
              <a:gd name="connsiteY44" fmla="*/ 511629 h 2014423"/>
              <a:gd name="connsiteX45" fmla="*/ 1279834 w 1682606"/>
              <a:gd name="connsiteY45" fmla="*/ 544286 h 2014423"/>
              <a:gd name="connsiteX46" fmla="*/ 1290720 w 1682606"/>
              <a:gd name="connsiteY46" fmla="*/ 587829 h 2014423"/>
              <a:gd name="connsiteX47" fmla="*/ 1323377 w 1682606"/>
              <a:gd name="connsiteY47" fmla="*/ 620486 h 2014423"/>
              <a:gd name="connsiteX48" fmla="*/ 1366920 w 1682606"/>
              <a:gd name="connsiteY48" fmla="*/ 707572 h 2014423"/>
              <a:gd name="connsiteX49" fmla="*/ 1388691 w 1682606"/>
              <a:gd name="connsiteY49" fmla="*/ 772886 h 2014423"/>
              <a:gd name="connsiteX50" fmla="*/ 1399577 w 1682606"/>
              <a:gd name="connsiteY50" fmla="*/ 816429 h 2014423"/>
              <a:gd name="connsiteX51" fmla="*/ 1421349 w 1682606"/>
              <a:gd name="connsiteY51" fmla="*/ 881743 h 2014423"/>
              <a:gd name="connsiteX52" fmla="*/ 1432234 w 1682606"/>
              <a:gd name="connsiteY52" fmla="*/ 914400 h 2014423"/>
              <a:gd name="connsiteX53" fmla="*/ 1464891 w 1682606"/>
              <a:gd name="connsiteY53" fmla="*/ 1023258 h 2014423"/>
              <a:gd name="connsiteX54" fmla="*/ 1486663 w 1682606"/>
              <a:gd name="connsiteY54" fmla="*/ 1045029 h 2014423"/>
              <a:gd name="connsiteX55" fmla="*/ 1508434 w 1682606"/>
              <a:gd name="connsiteY55" fmla="*/ 1110343 h 2014423"/>
              <a:gd name="connsiteX56" fmla="*/ 1519320 w 1682606"/>
              <a:gd name="connsiteY56" fmla="*/ 1143000 h 2014423"/>
              <a:gd name="connsiteX57" fmla="*/ 1541091 w 1682606"/>
              <a:gd name="connsiteY57" fmla="*/ 1175658 h 2014423"/>
              <a:gd name="connsiteX58" fmla="*/ 1573749 w 1682606"/>
              <a:gd name="connsiteY58" fmla="*/ 1240972 h 2014423"/>
              <a:gd name="connsiteX59" fmla="*/ 1606406 w 1682606"/>
              <a:gd name="connsiteY59" fmla="*/ 1338943 h 2014423"/>
              <a:gd name="connsiteX60" fmla="*/ 1617291 w 1682606"/>
              <a:gd name="connsiteY60" fmla="*/ 1371600 h 2014423"/>
              <a:gd name="connsiteX61" fmla="*/ 1628177 w 1682606"/>
              <a:gd name="connsiteY61" fmla="*/ 1426029 h 2014423"/>
              <a:gd name="connsiteX62" fmla="*/ 1649949 w 1682606"/>
              <a:gd name="connsiteY62" fmla="*/ 1491343 h 2014423"/>
              <a:gd name="connsiteX63" fmla="*/ 1660834 w 1682606"/>
              <a:gd name="connsiteY63" fmla="*/ 1556658 h 2014423"/>
              <a:gd name="connsiteX64" fmla="*/ 1671720 w 1682606"/>
              <a:gd name="connsiteY64" fmla="*/ 1589315 h 2014423"/>
              <a:gd name="connsiteX65" fmla="*/ 1682606 w 1682606"/>
              <a:gd name="connsiteY65" fmla="*/ 1632858 h 2014423"/>
              <a:gd name="connsiteX66" fmla="*/ 1671720 w 1682606"/>
              <a:gd name="connsiteY66" fmla="*/ 1796143 h 2014423"/>
              <a:gd name="connsiteX67" fmla="*/ 1628177 w 1682606"/>
              <a:gd name="connsiteY67" fmla="*/ 1839686 h 2014423"/>
              <a:gd name="connsiteX68" fmla="*/ 1606406 w 1682606"/>
              <a:gd name="connsiteY68" fmla="*/ 1872343 h 2014423"/>
              <a:gd name="connsiteX69" fmla="*/ 1562863 w 1682606"/>
              <a:gd name="connsiteY69" fmla="*/ 1883229 h 2014423"/>
              <a:gd name="connsiteX70" fmla="*/ 1530206 w 1682606"/>
              <a:gd name="connsiteY70" fmla="*/ 1915886 h 2014423"/>
              <a:gd name="connsiteX71" fmla="*/ 1497549 w 1682606"/>
              <a:gd name="connsiteY71" fmla="*/ 1926772 h 2014423"/>
              <a:gd name="connsiteX72" fmla="*/ 1410463 w 1682606"/>
              <a:gd name="connsiteY72" fmla="*/ 1948543 h 2014423"/>
              <a:gd name="connsiteX73" fmla="*/ 1312491 w 1682606"/>
              <a:gd name="connsiteY73" fmla="*/ 1970315 h 2014423"/>
              <a:gd name="connsiteX74" fmla="*/ 1268949 w 1682606"/>
              <a:gd name="connsiteY74" fmla="*/ 1981200 h 2014423"/>
              <a:gd name="connsiteX75" fmla="*/ 1040349 w 1682606"/>
              <a:gd name="connsiteY75" fmla="*/ 1992086 h 2014423"/>
              <a:gd name="connsiteX76" fmla="*/ 1007691 w 1682606"/>
              <a:gd name="connsiteY76" fmla="*/ 2002972 h 2014423"/>
              <a:gd name="connsiteX77" fmla="*/ 757320 w 1682606"/>
              <a:gd name="connsiteY77" fmla="*/ 2002972 h 2014423"/>
              <a:gd name="connsiteX78" fmla="*/ 659349 w 1682606"/>
              <a:gd name="connsiteY78" fmla="*/ 1981200 h 2014423"/>
              <a:gd name="connsiteX79" fmla="*/ 594034 w 1682606"/>
              <a:gd name="connsiteY79" fmla="*/ 1959429 h 2014423"/>
              <a:gd name="connsiteX80" fmla="*/ 561377 w 1682606"/>
              <a:gd name="connsiteY80" fmla="*/ 1948543 h 2014423"/>
              <a:gd name="connsiteX81" fmla="*/ 517834 w 1682606"/>
              <a:gd name="connsiteY81" fmla="*/ 1926772 h 2014423"/>
              <a:gd name="connsiteX82" fmla="*/ 419863 w 1682606"/>
              <a:gd name="connsiteY82" fmla="*/ 1861458 h 2014423"/>
              <a:gd name="connsiteX83" fmla="*/ 354549 w 1682606"/>
              <a:gd name="connsiteY83" fmla="*/ 1839686 h 2014423"/>
              <a:gd name="connsiteX84" fmla="*/ 332777 w 1682606"/>
              <a:gd name="connsiteY84" fmla="*/ 1817915 h 2014423"/>
              <a:gd name="connsiteX85" fmla="*/ 300120 w 1682606"/>
              <a:gd name="connsiteY85" fmla="*/ 1807029 h 2014423"/>
              <a:gd name="connsiteX86" fmla="*/ 278349 w 1682606"/>
              <a:gd name="connsiteY86" fmla="*/ 1774372 h 2014423"/>
              <a:gd name="connsiteX87" fmla="*/ 256577 w 1682606"/>
              <a:gd name="connsiteY87" fmla="*/ 1752600 h 2014423"/>
              <a:gd name="connsiteX88" fmla="*/ 191263 w 1682606"/>
              <a:gd name="connsiteY88" fmla="*/ 1709058 h 2014423"/>
              <a:gd name="connsiteX89" fmla="*/ 169491 w 1682606"/>
              <a:gd name="connsiteY89" fmla="*/ 1687286 h 2014423"/>
              <a:gd name="connsiteX90" fmla="*/ 136834 w 1682606"/>
              <a:gd name="connsiteY90" fmla="*/ 1676400 h 2014423"/>
              <a:gd name="connsiteX91" fmla="*/ 104177 w 1682606"/>
              <a:gd name="connsiteY91" fmla="*/ 1643743 h 2014423"/>
              <a:gd name="connsiteX92" fmla="*/ 82406 w 1682606"/>
              <a:gd name="connsiteY92" fmla="*/ 1611086 h 2014423"/>
              <a:gd name="connsiteX93" fmla="*/ 49749 w 1682606"/>
              <a:gd name="connsiteY93" fmla="*/ 1589315 h 2014423"/>
              <a:gd name="connsiteX94" fmla="*/ 6206 w 1682606"/>
              <a:gd name="connsiteY94" fmla="*/ 1534886 h 2014423"/>
              <a:gd name="connsiteX95" fmla="*/ 17091 w 1682606"/>
              <a:gd name="connsiteY95" fmla="*/ 1480458 h 2014423"/>
              <a:gd name="connsiteX96" fmla="*/ 17091 w 1682606"/>
              <a:gd name="connsiteY96" fmla="*/ 1491343 h 201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1682606" h="2014423">
                <a:moveTo>
                  <a:pt x="17091" y="1491343"/>
                </a:moveTo>
                <a:cubicBezTo>
                  <a:pt x="15277" y="1462314"/>
                  <a:pt x="-11931" y="1442317"/>
                  <a:pt x="6206" y="1306286"/>
                </a:cubicBezTo>
                <a:cubicBezTo>
                  <a:pt x="7722" y="1294912"/>
                  <a:pt x="10422" y="1282966"/>
                  <a:pt x="17091" y="1273629"/>
                </a:cubicBezTo>
                <a:cubicBezTo>
                  <a:pt x="29022" y="1256926"/>
                  <a:pt x="60634" y="1230086"/>
                  <a:pt x="60634" y="1230086"/>
                </a:cubicBezTo>
                <a:cubicBezTo>
                  <a:pt x="70310" y="1201060"/>
                  <a:pt x="75358" y="1180786"/>
                  <a:pt x="93291" y="1153886"/>
                </a:cubicBezTo>
                <a:cubicBezTo>
                  <a:pt x="98984" y="1145347"/>
                  <a:pt x="108905" y="1140326"/>
                  <a:pt x="115063" y="1132115"/>
                </a:cubicBezTo>
                <a:cubicBezTo>
                  <a:pt x="130763" y="1111182"/>
                  <a:pt x="158606" y="1066800"/>
                  <a:pt x="158606" y="1066800"/>
                </a:cubicBezTo>
                <a:cubicBezTo>
                  <a:pt x="162234" y="1055914"/>
                  <a:pt x="166339" y="1045176"/>
                  <a:pt x="169491" y="1034143"/>
                </a:cubicBezTo>
                <a:cubicBezTo>
                  <a:pt x="174142" y="1017866"/>
                  <a:pt x="182563" y="975344"/>
                  <a:pt x="191263" y="957943"/>
                </a:cubicBezTo>
                <a:cubicBezTo>
                  <a:pt x="197114" y="946241"/>
                  <a:pt x="205777" y="936172"/>
                  <a:pt x="213034" y="925286"/>
                </a:cubicBezTo>
                <a:cubicBezTo>
                  <a:pt x="216663" y="903515"/>
                  <a:pt x="216170" y="880638"/>
                  <a:pt x="223920" y="859972"/>
                </a:cubicBezTo>
                <a:cubicBezTo>
                  <a:pt x="227524" y="850362"/>
                  <a:pt x="241101" y="847380"/>
                  <a:pt x="245691" y="838200"/>
                </a:cubicBezTo>
                <a:cubicBezTo>
                  <a:pt x="315982" y="697617"/>
                  <a:pt x="199103" y="880870"/>
                  <a:pt x="278349" y="762000"/>
                </a:cubicBezTo>
                <a:cubicBezTo>
                  <a:pt x="281977" y="751114"/>
                  <a:pt x="283330" y="739182"/>
                  <a:pt x="289234" y="729343"/>
                </a:cubicBezTo>
                <a:cubicBezTo>
                  <a:pt x="294514" y="720542"/>
                  <a:pt x="304595" y="715586"/>
                  <a:pt x="311006" y="707572"/>
                </a:cubicBezTo>
                <a:cubicBezTo>
                  <a:pt x="319179" y="697356"/>
                  <a:pt x="325520" y="685801"/>
                  <a:pt x="332777" y="674915"/>
                </a:cubicBezTo>
                <a:cubicBezTo>
                  <a:pt x="336406" y="660401"/>
                  <a:pt x="336972" y="644754"/>
                  <a:pt x="343663" y="631372"/>
                </a:cubicBezTo>
                <a:cubicBezTo>
                  <a:pt x="355365" y="607969"/>
                  <a:pt x="387206" y="566058"/>
                  <a:pt x="387206" y="566058"/>
                </a:cubicBezTo>
                <a:cubicBezTo>
                  <a:pt x="390834" y="555172"/>
                  <a:pt x="392187" y="543240"/>
                  <a:pt x="398091" y="533400"/>
                </a:cubicBezTo>
                <a:cubicBezTo>
                  <a:pt x="403371" y="524599"/>
                  <a:pt x="413293" y="519513"/>
                  <a:pt x="419863" y="511629"/>
                </a:cubicBezTo>
                <a:cubicBezTo>
                  <a:pt x="431478" y="497691"/>
                  <a:pt x="441975" y="482850"/>
                  <a:pt x="452520" y="468086"/>
                </a:cubicBezTo>
                <a:cubicBezTo>
                  <a:pt x="486849" y="420024"/>
                  <a:pt x="459654" y="450065"/>
                  <a:pt x="496063" y="413658"/>
                </a:cubicBezTo>
                <a:cubicBezTo>
                  <a:pt x="513242" y="379299"/>
                  <a:pt x="535105" y="331070"/>
                  <a:pt x="561377" y="304800"/>
                </a:cubicBezTo>
                <a:cubicBezTo>
                  <a:pt x="568634" y="297543"/>
                  <a:pt x="576738" y="291043"/>
                  <a:pt x="583149" y="283029"/>
                </a:cubicBezTo>
                <a:cubicBezTo>
                  <a:pt x="591322" y="272813"/>
                  <a:pt x="596406" y="260305"/>
                  <a:pt x="604920" y="250372"/>
                </a:cubicBezTo>
                <a:cubicBezTo>
                  <a:pt x="618278" y="234787"/>
                  <a:pt x="637077" y="223908"/>
                  <a:pt x="648463" y="206829"/>
                </a:cubicBezTo>
                <a:cubicBezTo>
                  <a:pt x="675927" y="165632"/>
                  <a:pt x="660983" y="183423"/>
                  <a:pt x="692006" y="152400"/>
                </a:cubicBezTo>
                <a:cubicBezTo>
                  <a:pt x="695634" y="141514"/>
                  <a:pt x="696222" y="129080"/>
                  <a:pt x="702891" y="119743"/>
                </a:cubicBezTo>
                <a:cubicBezTo>
                  <a:pt x="714822" y="103040"/>
                  <a:pt x="731920" y="90714"/>
                  <a:pt x="746434" y="76200"/>
                </a:cubicBezTo>
                <a:cubicBezTo>
                  <a:pt x="753691" y="68943"/>
                  <a:pt x="762513" y="62969"/>
                  <a:pt x="768206" y="54429"/>
                </a:cubicBezTo>
                <a:cubicBezTo>
                  <a:pt x="795670" y="13232"/>
                  <a:pt x="780726" y="31023"/>
                  <a:pt x="811749" y="0"/>
                </a:cubicBezTo>
                <a:cubicBezTo>
                  <a:pt x="833520" y="3629"/>
                  <a:pt x="856570" y="2689"/>
                  <a:pt x="877063" y="10886"/>
                </a:cubicBezTo>
                <a:cubicBezTo>
                  <a:pt x="893908" y="17624"/>
                  <a:pt x="906952" y="31596"/>
                  <a:pt x="920606" y="43543"/>
                </a:cubicBezTo>
                <a:cubicBezTo>
                  <a:pt x="990479" y="104682"/>
                  <a:pt x="941877" y="64688"/>
                  <a:pt x="985920" y="119743"/>
                </a:cubicBezTo>
                <a:cubicBezTo>
                  <a:pt x="1003649" y="141905"/>
                  <a:pt x="1016097" y="147119"/>
                  <a:pt x="1040349" y="163286"/>
                </a:cubicBezTo>
                <a:cubicBezTo>
                  <a:pt x="1047606" y="174172"/>
                  <a:pt x="1056269" y="184241"/>
                  <a:pt x="1062120" y="195943"/>
                </a:cubicBezTo>
                <a:cubicBezTo>
                  <a:pt x="1067252" y="206206"/>
                  <a:pt x="1065838" y="219640"/>
                  <a:pt x="1073006" y="228600"/>
                </a:cubicBezTo>
                <a:cubicBezTo>
                  <a:pt x="1081179" y="238816"/>
                  <a:pt x="1094777" y="243115"/>
                  <a:pt x="1105663" y="250372"/>
                </a:cubicBezTo>
                <a:cubicBezTo>
                  <a:pt x="1112920" y="261258"/>
                  <a:pt x="1118920" y="273096"/>
                  <a:pt x="1127434" y="283029"/>
                </a:cubicBezTo>
                <a:cubicBezTo>
                  <a:pt x="1140792" y="298614"/>
                  <a:pt x="1170977" y="326572"/>
                  <a:pt x="1170977" y="326572"/>
                </a:cubicBezTo>
                <a:cubicBezTo>
                  <a:pt x="1174606" y="337458"/>
                  <a:pt x="1176731" y="348966"/>
                  <a:pt x="1181863" y="359229"/>
                </a:cubicBezTo>
                <a:cubicBezTo>
                  <a:pt x="1195596" y="386694"/>
                  <a:pt x="1205155" y="393407"/>
                  <a:pt x="1225406" y="413658"/>
                </a:cubicBezTo>
                <a:cubicBezTo>
                  <a:pt x="1229034" y="424544"/>
                  <a:pt x="1230387" y="436476"/>
                  <a:pt x="1236291" y="446315"/>
                </a:cubicBezTo>
                <a:cubicBezTo>
                  <a:pt x="1241571" y="455116"/>
                  <a:pt x="1253473" y="458906"/>
                  <a:pt x="1258063" y="468086"/>
                </a:cubicBezTo>
                <a:cubicBezTo>
                  <a:pt x="1264754" y="481467"/>
                  <a:pt x="1264839" y="497244"/>
                  <a:pt x="1268949" y="511629"/>
                </a:cubicBezTo>
                <a:cubicBezTo>
                  <a:pt x="1272101" y="522662"/>
                  <a:pt x="1276682" y="533253"/>
                  <a:pt x="1279834" y="544286"/>
                </a:cubicBezTo>
                <a:cubicBezTo>
                  <a:pt x="1283944" y="558671"/>
                  <a:pt x="1283297" y="574839"/>
                  <a:pt x="1290720" y="587829"/>
                </a:cubicBezTo>
                <a:cubicBezTo>
                  <a:pt x="1298358" y="601195"/>
                  <a:pt x="1312491" y="609600"/>
                  <a:pt x="1323377" y="620486"/>
                </a:cubicBezTo>
                <a:cubicBezTo>
                  <a:pt x="1348395" y="695536"/>
                  <a:pt x="1328922" y="669572"/>
                  <a:pt x="1366920" y="707572"/>
                </a:cubicBezTo>
                <a:cubicBezTo>
                  <a:pt x="1374177" y="729343"/>
                  <a:pt x="1383125" y="750622"/>
                  <a:pt x="1388691" y="772886"/>
                </a:cubicBezTo>
                <a:cubicBezTo>
                  <a:pt x="1392320" y="787400"/>
                  <a:pt x="1395278" y="802099"/>
                  <a:pt x="1399577" y="816429"/>
                </a:cubicBezTo>
                <a:cubicBezTo>
                  <a:pt x="1406172" y="838410"/>
                  <a:pt x="1414092" y="859972"/>
                  <a:pt x="1421349" y="881743"/>
                </a:cubicBezTo>
                <a:cubicBezTo>
                  <a:pt x="1424978" y="892629"/>
                  <a:pt x="1429451" y="903268"/>
                  <a:pt x="1432234" y="914400"/>
                </a:cubicBezTo>
                <a:cubicBezTo>
                  <a:pt x="1437167" y="934132"/>
                  <a:pt x="1456058" y="1014426"/>
                  <a:pt x="1464891" y="1023258"/>
                </a:cubicBezTo>
                <a:lnTo>
                  <a:pt x="1486663" y="1045029"/>
                </a:lnTo>
                <a:lnTo>
                  <a:pt x="1508434" y="1110343"/>
                </a:lnTo>
                <a:cubicBezTo>
                  <a:pt x="1512063" y="1121229"/>
                  <a:pt x="1512955" y="1133452"/>
                  <a:pt x="1519320" y="1143000"/>
                </a:cubicBezTo>
                <a:cubicBezTo>
                  <a:pt x="1526577" y="1153886"/>
                  <a:pt x="1535240" y="1163956"/>
                  <a:pt x="1541091" y="1175658"/>
                </a:cubicBezTo>
                <a:cubicBezTo>
                  <a:pt x="1586153" y="1265783"/>
                  <a:pt x="1511363" y="1147395"/>
                  <a:pt x="1573749" y="1240972"/>
                </a:cubicBezTo>
                <a:lnTo>
                  <a:pt x="1606406" y="1338943"/>
                </a:lnTo>
                <a:cubicBezTo>
                  <a:pt x="1610034" y="1349829"/>
                  <a:pt x="1615041" y="1360348"/>
                  <a:pt x="1617291" y="1371600"/>
                </a:cubicBezTo>
                <a:cubicBezTo>
                  <a:pt x="1620920" y="1389743"/>
                  <a:pt x="1623309" y="1408179"/>
                  <a:pt x="1628177" y="1426029"/>
                </a:cubicBezTo>
                <a:cubicBezTo>
                  <a:pt x="1634215" y="1448169"/>
                  <a:pt x="1649949" y="1491343"/>
                  <a:pt x="1649949" y="1491343"/>
                </a:cubicBezTo>
                <a:cubicBezTo>
                  <a:pt x="1653577" y="1513115"/>
                  <a:pt x="1656046" y="1535112"/>
                  <a:pt x="1660834" y="1556658"/>
                </a:cubicBezTo>
                <a:cubicBezTo>
                  <a:pt x="1663323" y="1567859"/>
                  <a:pt x="1668568" y="1578282"/>
                  <a:pt x="1671720" y="1589315"/>
                </a:cubicBezTo>
                <a:cubicBezTo>
                  <a:pt x="1675830" y="1603700"/>
                  <a:pt x="1678977" y="1618344"/>
                  <a:pt x="1682606" y="1632858"/>
                </a:cubicBezTo>
                <a:cubicBezTo>
                  <a:pt x="1678977" y="1687286"/>
                  <a:pt x="1685603" y="1743390"/>
                  <a:pt x="1671720" y="1796143"/>
                </a:cubicBezTo>
                <a:cubicBezTo>
                  <a:pt x="1666496" y="1815994"/>
                  <a:pt x="1639563" y="1822607"/>
                  <a:pt x="1628177" y="1839686"/>
                </a:cubicBezTo>
                <a:cubicBezTo>
                  <a:pt x="1620920" y="1850572"/>
                  <a:pt x="1617292" y="1865086"/>
                  <a:pt x="1606406" y="1872343"/>
                </a:cubicBezTo>
                <a:cubicBezTo>
                  <a:pt x="1593958" y="1880642"/>
                  <a:pt x="1577377" y="1879600"/>
                  <a:pt x="1562863" y="1883229"/>
                </a:cubicBezTo>
                <a:cubicBezTo>
                  <a:pt x="1551977" y="1894115"/>
                  <a:pt x="1543015" y="1907347"/>
                  <a:pt x="1530206" y="1915886"/>
                </a:cubicBezTo>
                <a:cubicBezTo>
                  <a:pt x="1520659" y="1922251"/>
                  <a:pt x="1508619" y="1923753"/>
                  <a:pt x="1497549" y="1926772"/>
                </a:cubicBezTo>
                <a:cubicBezTo>
                  <a:pt x="1468681" y="1934645"/>
                  <a:pt x="1438849" y="1939081"/>
                  <a:pt x="1410463" y="1948543"/>
                </a:cubicBezTo>
                <a:cubicBezTo>
                  <a:pt x="1346910" y="1969728"/>
                  <a:pt x="1408277" y="1951158"/>
                  <a:pt x="1312491" y="1970315"/>
                </a:cubicBezTo>
                <a:cubicBezTo>
                  <a:pt x="1297821" y="1973249"/>
                  <a:pt x="1283862" y="1980007"/>
                  <a:pt x="1268949" y="1981200"/>
                </a:cubicBezTo>
                <a:cubicBezTo>
                  <a:pt x="1192906" y="1987283"/>
                  <a:pt x="1116549" y="1988457"/>
                  <a:pt x="1040349" y="1992086"/>
                </a:cubicBezTo>
                <a:cubicBezTo>
                  <a:pt x="1029463" y="1995715"/>
                  <a:pt x="1018943" y="2000722"/>
                  <a:pt x="1007691" y="2002972"/>
                </a:cubicBezTo>
                <a:cubicBezTo>
                  <a:pt x="903028" y="2023905"/>
                  <a:pt x="891073" y="2011332"/>
                  <a:pt x="757320" y="2002972"/>
                </a:cubicBezTo>
                <a:cubicBezTo>
                  <a:pt x="726237" y="1996755"/>
                  <a:pt x="690101" y="1990426"/>
                  <a:pt x="659349" y="1981200"/>
                </a:cubicBezTo>
                <a:cubicBezTo>
                  <a:pt x="637368" y="1974606"/>
                  <a:pt x="615806" y="1966686"/>
                  <a:pt x="594034" y="1959429"/>
                </a:cubicBezTo>
                <a:cubicBezTo>
                  <a:pt x="583148" y="1955800"/>
                  <a:pt x="571640" y="1953674"/>
                  <a:pt x="561377" y="1948543"/>
                </a:cubicBezTo>
                <a:lnTo>
                  <a:pt x="517834" y="1926772"/>
                </a:lnTo>
                <a:cubicBezTo>
                  <a:pt x="444441" y="1853378"/>
                  <a:pt x="493188" y="1883455"/>
                  <a:pt x="419863" y="1861458"/>
                </a:cubicBezTo>
                <a:cubicBezTo>
                  <a:pt x="397882" y="1854864"/>
                  <a:pt x="354549" y="1839686"/>
                  <a:pt x="354549" y="1839686"/>
                </a:cubicBezTo>
                <a:cubicBezTo>
                  <a:pt x="347292" y="1832429"/>
                  <a:pt x="341578" y="1823195"/>
                  <a:pt x="332777" y="1817915"/>
                </a:cubicBezTo>
                <a:cubicBezTo>
                  <a:pt x="322938" y="1812011"/>
                  <a:pt x="309080" y="1814197"/>
                  <a:pt x="300120" y="1807029"/>
                </a:cubicBezTo>
                <a:cubicBezTo>
                  <a:pt x="289904" y="1798856"/>
                  <a:pt x="286522" y="1784588"/>
                  <a:pt x="278349" y="1774372"/>
                </a:cubicBezTo>
                <a:cubicBezTo>
                  <a:pt x="271938" y="1766358"/>
                  <a:pt x="264788" y="1758758"/>
                  <a:pt x="256577" y="1752600"/>
                </a:cubicBezTo>
                <a:cubicBezTo>
                  <a:pt x="235644" y="1736901"/>
                  <a:pt x="209765" y="1727560"/>
                  <a:pt x="191263" y="1709058"/>
                </a:cubicBezTo>
                <a:cubicBezTo>
                  <a:pt x="184006" y="1701801"/>
                  <a:pt x="178292" y="1692567"/>
                  <a:pt x="169491" y="1687286"/>
                </a:cubicBezTo>
                <a:cubicBezTo>
                  <a:pt x="159652" y="1681382"/>
                  <a:pt x="147720" y="1680029"/>
                  <a:pt x="136834" y="1676400"/>
                </a:cubicBezTo>
                <a:cubicBezTo>
                  <a:pt x="125948" y="1665514"/>
                  <a:pt x="114032" y="1655570"/>
                  <a:pt x="104177" y="1643743"/>
                </a:cubicBezTo>
                <a:cubicBezTo>
                  <a:pt x="95802" y="1633692"/>
                  <a:pt x="91657" y="1620337"/>
                  <a:pt x="82406" y="1611086"/>
                </a:cubicBezTo>
                <a:cubicBezTo>
                  <a:pt x="73155" y="1601835"/>
                  <a:pt x="59965" y="1597488"/>
                  <a:pt x="49749" y="1589315"/>
                </a:cubicBezTo>
                <a:cubicBezTo>
                  <a:pt x="27590" y="1571588"/>
                  <a:pt x="22372" y="1559135"/>
                  <a:pt x="6206" y="1534886"/>
                </a:cubicBezTo>
                <a:cubicBezTo>
                  <a:pt x="9834" y="1516743"/>
                  <a:pt x="9803" y="1497464"/>
                  <a:pt x="17091" y="1480458"/>
                </a:cubicBezTo>
                <a:cubicBezTo>
                  <a:pt x="29721" y="1450989"/>
                  <a:pt x="18905" y="1520372"/>
                  <a:pt x="17091" y="149134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802235" y="4375637"/>
            <a:ext cx="2307771" cy="2210244"/>
          </a:xfrm>
          <a:custGeom>
            <a:avLst/>
            <a:gdLst>
              <a:gd name="connsiteX0" fmla="*/ 1240971 w 2307771"/>
              <a:gd name="connsiteY0" fmla="*/ 444 h 2210244"/>
              <a:gd name="connsiteX1" fmla="*/ 1143000 w 2307771"/>
              <a:gd name="connsiteY1" fmla="*/ 22215 h 2210244"/>
              <a:gd name="connsiteX2" fmla="*/ 1110343 w 2307771"/>
              <a:gd name="connsiteY2" fmla="*/ 43987 h 2210244"/>
              <a:gd name="connsiteX3" fmla="*/ 1055914 w 2307771"/>
              <a:gd name="connsiteY3" fmla="*/ 76644 h 2210244"/>
              <a:gd name="connsiteX4" fmla="*/ 914400 w 2307771"/>
              <a:gd name="connsiteY4" fmla="*/ 141958 h 2210244"/>
              <a:gd name="connsiteX5" fmla="*/ 859971 w 2307771"/>
              <a:gd name="connsiteY5" fmla="*/ 174615 h 2210244"/>
              <a:gd name="connsiteX6" fmla="*/ 827314 w 2307771"/>
              <a:gd name="connsiteY6" fmla="*/ 196387 h 2210244"/>
              <a:gd name="connsiteX7" fmla="*/ 762000 w 2307771"/>
              <a:gd name="connsiteY7" fmla="*/ 218158 h 2210244"/>
              <a:gd name="connsiteX8" fmla="*/ 653143 w 2307771"/>
              <a:gd name="connsiteY8" fmla="*/ 283472 h 2210244"/>
              <a:gd name="connsiteX9" fmla="*/ 566057 w 2307771"/>
              <a:gd name="connsiteY9" fmla="*/ 392329 h 2210244"/>
              <a:gd name="connsiteX10" fmla="*/ 500743 w 2307771"/>
              <a:gd name="connsiteY10" fmla="*/ 457644 h 2210244"/>
              <a:gd name="connsiteX11" fmla="*/ 468086 w 2307771"/>
              <a:gd name="connsiteY11" fmla="*/ 490301 h 2210244"/>
              <a:gd name="connsiteX12" fmla="*/ 457200 w 2307771"/>
              <a:gd name="connsiteY12" fmla="*/ 522958 h 2210244"/>
              <a:gd name="connsiteX13" fmla="*/ 413657 w 2307771"/>
              <a:gd name="connsiteY13" fmla="*/ 577387 h 2210244"/>
              <a:gd name="connsiteX14" fmla="*/ 391886 w 2307771"/>
              <a:gd name="connsiteY14" fmla="*/ 610044 h 2210244"/>
              <a:gd name="connsiteX15" fmla="*/ 359228 w 2307771"/>
              <a:gd name="connsiteY15" fmla="*/ 664472 h 2210244"/>
              <a:gd name="connsiteX16" fmla="*/ 348343 w 2307771"/>
              <a:gd name="connsiteY16" fmla="*/ 697129 h 2210244"/>
              <a:gd name="connsiteX17" fmla="*/ 283028 w 2307771"/>
              <a:gd name="connsiteY17" fmla="*/ 816872 h 2210244"/>
              <a:gd name="connsiteX18" fmla="*/ 250371 w 2307771"/>
              <a:gd name="connsiteY18" fmla="*/ 925729 h 2210244"/>
              <a:gd name="connsiteX19" fmla="*/ 228600 w 2307771"/>
              <a:gd name="connsiteY19" fmla="*/ 991044 h 2210244"/>
              <a:gd name="connsiteX20" fmla="*/ 217714 w 2307771"/>
              <a:gd name="connsiteY20" fmla="*/ 1023701 h 2210244"/>
              <a:gd name="connsiteX21" fmla="*/ 206828 w 2307771"/>
              <a:gd name="connsiteY21" fmla="*/ 1143444 h 2210244"/>
              <a:gd name="connsiteX22" fmla="*/ 174171 w 2307771"/>
              <a:gd name="connsiteY22" fmla="*/ 1241415 h 2210244"/>
              <a:gd name="connsiteX23" fmla="*/ 152400 w 2307771"/>
              <a:gd name="connsiteY23" fmla="*/ 1306729 h 2210244"/>
              <a:gd name="connsiteX24" fmla="*/ 130628 w 2307771"/>
              <a:gd name="connsiteY24" fmla="*/ 1328501 h 2210244"/>
              <a:gd name="connsiteX25" fmla="*/ 119743 w 2307771"/>
              <a:gd name="connsiteY25" fmla="*/ 1361158 h 2210244"/>
              <a:gd name="connsiteX26" fmla="*/ 97971 w 2307771"/>
              <a:gd name="connsiteY26" fmla="*/ 1382929 h 2210244"/>
              <a:gd name="connsiteX27" fmla="*/ 87086 w 2307771"/>
              <a:gd name="connsiteY27" fmla="*/ 1426472 h 2210244"/>
              <a:gd name="connsiteX28" fmla="*/ 76200 w 2307771"/>
              <a:gd name="connsiteY28" fmla="*/ 1459129 h 2210244"/>
              <a:gd name="connsiteX29" fmla="*/ 54428 w 2307771"/>
              <a:gd name="connsiteY29" fmla="*/ 1535329 h 2210244"/>
              <a:gd name="connsiteX30" fmla="*/ 32657 w 2307771"/>
              <a:gd name="connsiteY30" fmla="*/ 1567987 h 2210244"/>
              <a:gd name="connsiteX31" fmla="*/ 21771 w 2307771"/>
              <a:gd name="connsiteY31" fmla="*/ 1611529 h 2210244"/>
              <a:gd name="connsiteX32" fmla="*/ 0 w 2307771"/>
              <a:gd name="connsiteY32" fmla="*/ 1731272 h 2210244"/>
              <a:gd name="connsiteX33" fmla="*/ 10886 w 2307771"/>
              <a:gd name="connsiteY33" fmla="*/ 1905444 h 2210244"/>
              <a:gd name="connsiteX34" fmla="*/ 32657 w 2307771"/>
              <a:gd name="connsiteY34" fmla="*/ 1948987 h 2210244"/>
              <a:gd name="connsiteX35" fmla="*/ 54428 w 2307771"/>
              <a:gd name="connsiteY35" fmla="*/ 2014301 h 2210244"/>
              <a:gd name="connsiteX36" fmla="*/ 119743 w 2307771"/>
              <a:gd name="connsiteY36" fmla="*/ 2079615 h 2210244"/>
              <a:gd name="connsiteX37" fmla="*/ 152400 w 2307771"/>
              <a:gd name="connsiteY37" fmla="*/ 2112272 h 2210244"/>
              <a:gd name="connsiteX38" fmla="*/ 272143 w 2307771"/>
              <a:gd name="connsiteY38" fmla="*/ 2155815 h 2210244"/>
              <a:gd name="connsiteX39" fmla="*/ 304800 w 2307771"/>
              <a:gd name="connsiteY39" fmla="*/ 2166701 h 2210244"/>
              <a:gd name="connsiteX40" fmla="*/ 337457 w 2307771"/>
              <a:gd name="connsiteY40" fmla="*/ 2188472 h 2210244"/>
              <a:gd name="connsiteX41" fmla="*/ 544286 w 2307771"/>
              <a:gd name="connsiteY41" fmla="*/ 2210244 h 2210244"/>
              <a:gd name="connsiteX42" fmla="*/ 1513114 w 2307771"/>
              <a:gd name="connsiteY42" fmla="*/ 2199358 h 2210244"/>
              <a:gd name="connsiteX43" fmla="*/ 1611086 w 2307771"/>
              <a:gd name="connsiteY43" fmla="*/ 2166701 h 2210244"/>
              <a:gd name="connsiteX44" fmla="*/ 1730828 w 2307771"/>
              <a:gd name="connsiteY44" fmla="*/ 2134044 h 2210244"/>
              <a:gd name="connsiteX45" fmla="*/ 1774371 w 2307771"/>
              <a:gd name="connsiteY45" fmla="*/ 2123158 h 2210244"/>
              <a:gd name="connsiteX46" fmla="*/ 1817914 w 2307771"/>
              <a:gd name="connsiteY46" fmla="*/ 2101387 h 2210244"/>
              <a:gd name="connsiteX47" fmla="*/ 1970314 w 2307771"/>
              <a:gd name="connsiteY47" fmla="*/ 2068729 h 2210244"/>
              <a:gd name="connsiteX48" fmla="*/ 2002971 w 2307771"/>
              <a:gd name="connsiteY48" fmla="*/ 2057844 h 2210244"/>
              <a:gd name="connsiteX49" fmla="*/ 2079171 w 2307771"/>
              <a:gd name="connsiteY49" fmla="*/ 2025187 h 2210244"/>
              <a:gd name="connsiteX50" fmla="*/ 2155371 w 2307771"/>
              <a:gd name="connsiteY50" fmla="*/ 1992529 h 2210244"/>
              <a:gd name="connsiteX51" fmla="*/ 2209800 w 2307771"/>
              <a:gd name="connsiteY51" fmla="*/ 1959872 h 2210244"/>
              <a:gd name="connsiteX52" fmla="*/ 2242457 w 2307771"/>
              <a:gd name="connsiteY52" fmla="*/ 1927215 h 2210244"/>
              <a:gd name="connsiteX53" fmla="*/ 2286000 w 2307771"/>
              <a:gd name="connsiteY53" fmla="*/ 1840129 h 2210244"/>
              <a:gd name="connsiteX54" fmla="*/ 2307771 w 2307771"/>
              <a:gd name="connsiteY54" fmla="*/ 1742158 h 2210244"/>
              <a:gd name="connsiteX55" fmla="*/ 2296886 w 2307771"/>
              <a:gd name="connsiteY55" fmla="*/ 1437358 h 2210244"/>
              <a:gd name="connsiteX56" fmla="*/ 2275114 w 2307771"/>
              <a:gd name="connsiteY56" fmla="*/ 1350272 h 2210244"/>
              <a:gd name="connsiteX57" fmla="*/ 2253343 w 2307771"/>
              <a:gd name="connsiteY57" fmla="*/ 1295844 h 2210244"/>
              <a:gd name="connsiteX58" fmla="*/ 2231571 w 2307771"/>
              <a:gd name="connsiteY58" fmla="*/ 1230529 h 2210244"/>
              <a:gd name="connsiteX59" fmla="*/ 2155371 w 2307771"/>
              <a:gd name="connsiteY59" fmla="*/ 1121672 h 2210244"/>
              <a:gd name="connsiteX60" fmla="*/ 2144486 w 2307771"/>
              <a:gd name="connsiteY60" fmla="*/ 1034587 h 2210244"/>
              <a:gd name="connsiteX61" fmla="*/ 2122714 w 2307771"/>
              <a:gd name="connsiteY61" fmla="*/ 1012815 h 2210244"/>
              <a:gd name="connsiteX62" fmla="*/ 2100943 w 2307771"/>
              <a:gd name="connsiteY62" fmla="*/ 980158 h 2210244"/>
              <a:gd name="connsiteX63" fmla="*/ 2079171 w 2307771"/>
              <a:gd name="connsiteY63" fmla="*/ 958387 h 2210244"/>
              <a:gd name="connsiteX64" fmla="*/ 2046514 w 2307771"/>
              <a:gd name="connsiteY64" fmla="*/ 914844 h 2210244"/>
              <a:gd name="connsiteX65" fmla="*/ 1992086 w 2307771"/>
              <a:gd name="connsiteY65" fmla="*/ 860415 h 2210244"/>
              <a:gd name="connsiteX66" fmla="*/ 1937657 w 2307771"/>
              <a:gd name="connsiteY66" fmla="*/ 795101 h 2210244"/>
              <a:gd name="connsiteX67" fmla="*/ 1905000 w 2307771"/>
              <a:gd name="connsiteY67" fmla="*/ 740672 h 2210244"/>
              <a:gd name="connsiteX68" fmla="*/ 1883228 w 2307771"/>
              <a:gd name="connsiteY68" fmla="*/ 686244 h 2210244"/>
              <a:gd name="connsiteX69" fmla="*/ 1839686 w 2307771"/>
              <a:gd name="connsiteY69" fmla="*/ 620929 h 2210244"/>
              <a:gd name="connsiteX70" fmla="*/ 1807028 w 2307771"/>
              <a:gd name="connsiteY70" fmla="*/ 544729 h 2210244"/>
              <a:gd name="connsiteX71" fmla="*/ 1741714 w 2307771"/>
              <a:gd name="connsiteY71" fmla="*/ 435872 h 2210244"/>
              <a:gd name="connsiteX72" fmla="*/ 1709057 w 2307771"/>
              <a:gd name="connsiteY72" fmla="*/ 392329 h 2210244"/>
              <a:gd name="connsiteX73" fmla="*/ 1676400 w 2307771"/>
              <a:gd name="connsiteY73" fmla="*/ 370558 h 2210244"/>
              <a:gd name="connsiteX74" fmla="*/ 1654628 w 2307771"/>
              <a:gd name="connsiteY74" fmla="*/ 337901 h 2210244"/>
              <a:gd name="connsiteX75" fmla="*/ 1632857 w 2307771"/>
              <a:gd name="connsiteY75" fmla="*/ 316129 h 2210244"/>
              <a:gd name="connsiteX76" fmla="*/ 1611086 w 2307771"/>
              <a:gd name="connsiteY76" fmla="*/ 272587 h 2210244"/>
              <a:gd name="connsiteX77" fmla="*/ 1578428 w 2307771"/>
              <a:gd name="connsiteY77" fmla="*/ 250815 h 2210244"/>
              <a:gd name="connsiteX78" fmla="*/ 1513114 w 2307771"/>
              <a:gd name="connsiteY78" fmla="*/ 196387 h 2210244"/>
              <a:gd name="connsiteX79" fmla="*/ 1491343 w 2307771"/>
              <a:gd name="connsiteY79" fmla="*/ 163729 h 2210244"/>
              <a:gd name="connsiteX80" fmla="*/ 1436914 w 2307771"/>
              <a:gd name="connsiteY80" fmla="*/ 120187 h 2210244"/>
              <a:gd name="connsiteX81" fmla="*/ 1371600 w 2307771"/>
              <a:gd name="connsiteY81" fmla="*/ 98415 h 2210244"/>
              <a:gd name="connsiteX82" fmla="*/ 1338943 w 2307771"/>
              <a:gd name="connsiteY82" fmla="*/ 87529 h 2210244"/>
              <a:gd name="connsiteX83" fmla="*/ 1317171 w 2307771"/>
              <a:gd name="connsiteY83" fmla="*/ 65758 h 2210244"/>
              <a:gd name="connsiteX84" fmla="*/ 1251857 w 2307771"/>
              <a:gd name="connsiteY84" fmla="*/ 43987 h 2210244"/>
              <a:gd name="connsiteX85" fmla="*/ 1240971 w 2307771"/>
              <a:gd name="connsiteY85" fmla="*/ 444 h 22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307771" h="2210244">
                <a:moveTo>
                  <a:pt x="1240971" y="444"/>
                </a:moveTo>
                <a:cubicBezTo>
                  <a:pt x="1222828" y="-3185"/>
                  <a:pt x="1156455" y="16449"/>
                  <a:pt x="1143000" y="22215"/>
                </a:cubicBezTo>
                <a:cubicBezTo>
                  <a:pt x="1130975" y="27369"/>
                  <a:pt x="1121437" y="37053"/>
                  <a:pt x="1110343" y="43987"/>
                </a:cubicBezTo>
                <a:cubicBezTo>
                  <a:pt x="1092401" y="55201"/>
                  <a:pt x="1074838" y="67182"/>
                  <a:pt x="1055914" y="76644"/>
                </a:cubicBezTo>
                <a:cubicBezTo>
                  <a:pt x="949740" y="129730"/>
                  <a:pt x="1054859" y="57684"/>
                  <a:pt x="914400" y="141958"/>
                </a:cubicBezTo>
                <a:cubicBezTo>
                  <a:pt x="896257" y="152844"/>
                  <a:pt x="877913" y="163401"/>
                  <a:pt x="859971" y="174615"/>
                </a:cubicBezTo>
                <a:cubicBezTo>
                  <a:pt x="848877" y="181549"/>
                  <a:pt x="839269" y="191073"/>
                  <a:pt x="827314" y="196387"/>
                </a:cubicBezTo>
                <a:cubicBezTo>
                  <a:pt x="806343" y="205708"/>
                  <a:pt x="783308" y="209635"/>
                  <a:pt x="762000" y="218158"/>
                </a:cubicBezTo>
                <a:cubicBezTo>
                  <a:pt x="733365" y="229612"/>
                  <a:pt x="670183" y="266432"/>
                  <a:pt x="653143" y="283472"/>
                </a:cubicBezTo>
                <a:cubicBezTo>
                  <a:pt x="472537" y="464078"/>
                  <a:pt x="703625" y="224190"/>
                  <a:pt x="566057" y="392329"/>
                </a:cubicBezTo>
                <a:cubicBezTo>
                  <a:pt x="546560" y="416159"/>
                  <a:pt x="522514" y="435872"/>
                  <a:pt x="500743" y="457644"/>
                </a:cubicBezTo>
                <a:lnTo>
                  <a:pt x="468086" y="490301"/>
                </a:lnTo>
                <a:cubicBezTo>
                  <a:pt x="464457" y="501187"/>
                  <a:pt x="462332" y="512695"/>
                  <a:pt x="457200" y="522958"/>
                </a:cubicBezTo>
                <a:cubicBezTo>
                  <a:pt x="434864" y="567629"/>
                  <a:pt x="440655" y="543638"/>
                  <a:pt x="413657" y="577387"/>
                </a:cubicBezTo>
                <a:cubicBezTo>
                  <a:pt x="405484" y="587603"/>
                  <a:pt x="398820" y="598950"/>
                  <a:pt x="391886" y="610044"/>
                </a:cubicBezTo>
                <a:cubicBezTo>
                  <a:pt x="380672" y="627986"/>
                  <a:pt x="368690" y="645548"/>
                  <a:pt x="359228" y="664472"/>
                </a:cubicBezTo>
                <a:cubicBezTo>
                  <a:pt x="354096" y="674735"/>
                  <a:pt x="353915" y="687099"/>
                  <a:pt x="348343" y="697129"/>
                </a:cubicBezTo>
                <a:cubicBezTo>
                  <a:pt x="287887" y="805951"/>
                  <a:pt x="319054" y="717801"/>
                  <a:pt x="283028" y="816872"/>
                </a:cubicBezTo>
                <a:cubicBezTo>
                  <a:pt x="239055" y="937798"/>
                  <a:pt x="278213" y="832922"/>
                  <a:pt x="250371" y="925729"/>
                </a:cubicBezTo>
                <a:cubicBezTo>
                  <a:pt x="243777" y="947710"/>
                  <a:pt x="235857" y="969272"/>
                  <a:pt x="228600" y="991044"/>
                </a:cubicBezTo>
                <a:lnTo>
                  <a:pt x="217714" y="1023701"/>
                </a:lnTo>
                <a:cubicBezTo>
                  <a:pt x="214085" y="1063615"/>
                  <a:pt x="213793" y="1103975"/>
                  <a:pt x="206828" y="1143444"/>
                </a:cubicBezTo>
                <a:cubicBezTo>
                  <a:pt x="206826" y="1143455"/>
                  <a:pt x="179615" y="1225081"/>
                  <a:pt x="174171" y="1241415"/>
                </a:cubicBezTo>
                <a:lnTo>
                  <a:pt x="152400" y="1306729"/>
                </a:lnTo>
                <a:lnTo>
                  <a:pt x="130628" y="1328501"/>
                </a:lnTo>
                <a:cubicBezTo>
                  <a:pt x="127000" y="1339387"/>
                  <a:pt x="125647" y="1351319"/>
                  <a:pt x="119743" y="1361158"/>
                </a:cubicBezTo>
                <a:cubicBezTo>
                  <a:pt x="114463" y="1369959"/>
                  <a:pt x="102561" y="1373749"/>
                  <a:pt x="97971" y="1382929"/>
                </a:cubicBezTo>
                <a:cubicBezTo>
                  <a:pt x="91280" y="1396310"/>
                  <a:pt x="91196" y="1412087"/>
                  <a:pt x="87086" y="1426472"/>
                </a:cubicBezTo>
                <a:cubicBezTo>
                  <a:pt x="83934" y="1437505"/>
                  <a:pt x="79352" y="1448096"/>
                  <a:pt x="76200" y="1459129"/>
                </a:cubicBezTo>
                <a:cubicBezTo>
                  <a:pt x="71549" y="1475408"/>
                  <a:pt x="63129" y="1517927"/>
                  <a:pt x="54428" y="1535329"/>
                </a:cubicBezTo>
                <a:cubicBezTo>
                  <a:pt x="48577" y="1547031"/>
                  <a:pt x="39914" y="1557101"/>
                  <a:pt x="32657" y="1567987"/>
                </a:cubicBezTo>
                <a:cubicBezTo>
                  <a:pt x="29028" y="1582501"/>
                  <a:pt x="24230" y="1596772"/>
                  <a:pt x="21771" y="1611529"/>
                </a:cubicBezTo>
                <a:cubicBezTo>
                  <a:pt x="1256" y="1734621"/>
                  <a:pt x="23356" y="1661205"/>
                  <a:pt x="0" y="1731272"/>
                </a:cubicBezTo>
                <a:cubicBezTo>
                  <a:pt x="3629" y="1789329"/>
                  <a:pt x="2257" y="1847917"/>
                  <a:pt x="10886" y="1905444"/>
                </a:cubicBezTo>
                <a:cubicBezTo>
                  <a:pt x="13293" y="1921492"/>
                  <a:pt x="26630" y="1933920"/>
                  <a:pt x="32657" y="1948987"/>
                </a:cubicBezTo>
                <a:cubicBezTo>
                  <a:pt x="41180" y="1970295"/>
                  <a:pt x="38201" y="1998074"/>
                  <a:pt x="54428" y="2014301"/>
                </a:cubicBezTo>
                <a:lnTo>
                  <a:pt x="119743" y="2079615"/>
                </a:lnTo>
                <a:cubicBezTo>
                  <a:pt x="130629" y="2090501"/>
                  <a:pt x="138106" y="2106554"/>
                  <a:pt x="152400" y="2112272"/>
                </a:cubicBezTo>
                <a:cubicBezTo>
                  <a:pt x="228143" y="2142570"/>
                  <a:pt x="188282" y="2127862"/>
                  <a:pt x="272143" y="2155815"/>
                </a:cubicBezTo>
                <a:cubicBezTo>
                  <a:pt x="283029" y="2159444"/>
                  <a:pt x="295253" y="2160336"/>
                  <a:pt x="304800" y="2166701"/>
                </a:cubicBezTo>
                <a:cubicBezTo>
                  <a:pt x="315686" y="2173958"/>
                  <a:pt x="325045" y="2184335"/>
                  <a:pt x="337457" y="2188472"/>
                </a:cubicBezTo>
                <a:cubicBezTo>
                  <a:pt x="376652" y="2201537"/>
                  <a:pt x="536783" y="2209667"/>
                  <a:pt x="544286" y="2210244"/>
                </a:cubicBezTo>
                <a:cubicBezTo>
                  <a:pt x="867229" y="2206615"/>
                  <a:pt x="1190312" y="2209552"/>
                  <a:pt x="1513114" y="2199358"/>
                </a:cubicBezTo>
                <a:cubicBezTo>
                  <a:pt x="1538966" y="2198542"/>
                  <a:pt x="1581832" y="2172552"/>
                  <a:pt x="1611086" y="2166701"/>
                </a:cubicBezTo>
                <a:cubicBezTo>
                  <a:pt x="1799355" y="2129046"/>
                  <a:pt x="1509864" y="2189286"/>
                  <a:pt x="1730828" y="2134044"/>
                </a:cubicBezTo>
                <a:cubicBezTo>
                  <a:pt x="1745342" y="2130415"/>
                  <a:pt x="1760363" y="2128411"/>
                  <a:pt x="1774371" y="2123158"/>
                </a:cubicBezTo>
                <a:cubicBezTo>
                  <a:pt x="1789565" y="2117460"/>
                  <a:pt x="1802519" y="2106519"/>
                  <a:pt x="1817914" y="2101387"/>
                </a:cubicBezTo>
                <a:cubicBezTo>
                  <a:pt x="1909314" y="2070920"/>
                  <a:pt x="1888098" y="2086999"/>
                  <a:pt x="1970314" y="2068729"/>
                </a:cubicBezTo>
                <a:cubicBezTo>
                  <a:pt x="1981515" y="2066240"/>
                  <a:pt x="1992085" y="2061472"/>
                  <a:pt x="2002971" y="2057844"/>
                </a:cubicBezTo>
                <a:cubicBezTo>
                  <a:pt x="2084958" y="2003184"/>
                  <a:pt x="1980759" y="2067363"/>
                  <a:pt x="2079171" y="2025187"/>
                </a:cubicBezTo>
                <a:cubicBezTo>
                  <a:pt x="2184425" y="1980078"/>
                  <a:pt x="2030353" y="2023784"/>
                  <a:pt x="2155371" y="1992529"/>
                </a:cubicBezTo>
                <a:cubicBezTo>
                  <a:pt x="2223180" y="1924723"/>
                  <a:pt x="2125007" y="2016401"/>
                  <a:pt x="2209800" y="1959872"/>
                </a:cubicBezTo>
                <a:cubicBezTo>
                  <a:pt x="2222609" y="1951333"/>
                  <a:pt x="2231571" y="1938101"/>
                  <a:pt x="2242457" y="1927215"/>
                </a:cubicBezTo>
                <a:cubicBezTo>
                  <a:pt x="2256971" y="1898186"/>
                  <a:pt x="2278128" y="1871615"/>
                  <a:pt x="2286000" y="1840129"/>
                </a:cubicBezTo>
                <a:cubicBezTo>
                  <a:pt x="2301374" y="1778637"/>
                  <a:pt x="2293952" y="1811257"/>
                  <a:pt x="2307771" y="1742158"/>
                </a:cubicBezTo>
                <a:cubicBezTo>
                  <a:pt x="2304143" y="1640558"/>
                  <a:pt x="2303036" y="1538837"/>
                  <a:pt x="2296886" y="1437358"/>
                </a:cubicBezTo>
                <a:cubicBezTo>
                  <a:pt x="2295320" y="1411527"/>
                  <a:pt x="2284675" y="1375768"/>
                  <a:pt x="2275114" y="1350272"/>
                </a:cubicBezTo>
                <a:cubicBezTo>
                  <a:pt x="2268253" y="1331976"/>
                  <a:pt x="2260021" y="1314208"/>
                  <a:pt x="2253343" y="1295844"/>
                </a:cubicBezTo>
                <a:cubicBezTo>
                  <a:pt x="2245500" y="1274276"/>
                  <a:pt x="2244301" y="1249624"/>
                  <a:pt x="2231571" y="1230529"/>
                </a:cubicBezTo>
                <a:cubicBezTo>
                  <a:pt x="2177964" y="1150119"/>
                  <a:pt x="2203727" y="1186148"/>
                  <a:pt x="2155371" y="1121672"/>
                </a:cubicBezTo>
                <a:cubicBezTo>
                  <a:pt x="2151743" y="1092644"/>
                  <a:pt x="2152892" y="1062607"/>
                  <a:pt x="2144486" y="1034587"/>
                </a:cubicBezTo>
                <a:cubicBezTo>
                  <a:pt x="2141537" y="1024756"/>
                  <a:pt x="2129125" y="1020829"/>
                  <a:pt x="2122714" y="1012815"/>
                </a:cubicBezTo>
                <a:cubicBezTo>
                  <a:pt x="2114541" y="1002599"/>
                  <a:pt x="2109116" y="990374"/>
                  <a:pt x="2100943" y="980158"/>
                </a:cubicBezTo>
                <a:cubicBezTo>
                  <a:pt x="2094532" y="972144"/>
                  <a:pt x="2085741" y="966271"/>
                  <a:pt x="2079171" y="958387"/>
                </a:cubicBezTo>
                <a:cubicBezTo>
                  <a:pt x="2067556" y="944449"/>
                  <a:pt x="2058567" y="928404"/>
                  <a:pt x="2046514" y="914844"/>
                </a:cubicBezTo>
                <a:cubicBezTo>
                  <a:pt x="2029468" y="895667"/>
                  <a:pt x="2006319" y="881763"/>
                  <a:pt x="1992086" y="860415"/>
                </a:cubicBezTo>
                <a:cubicBezTo>
                  <a:pt x="1961774" y="814949"/>
                  <a:pt x="1979565" y="837009"/>
                  <a:pt x="1937657" y="795101"/>
                </a:cubicBezTo>
                <a:cubicBezTo>
                  <a:pt x="1903478" y="692568"/>
                  <a:pt x="1952815" y="824348"/>
                  <a:pt x="1905000" y="740672"/>
                </a:cubicBezTo>
                <a:cubicBezTo>
                  <a:pt x="1895305" y="723706"/>
                  <a:pt x="1892585" y="703398"/>
                  <a:pt x="1883228" y="686244"/>
                </a:cubicBezTo>
                <a:cubicBezTo>
                  <a:pt x="1870698" y="663273"/>
                  <a:pt x="1851388" y="644332"/>
                  <a:pt x="1839686" y="620929"/>
                </a:cubicBezTo>
                <a:cubicBezTo>
                  <a:pt x="1767494" y="476552"/>
                  <a:pt x="1855070" y="656828"/>
                  <a:pt x="1807028" y="544729"/>
                </a:cubicBezTo>
                <a:cubicBezTo>
                  <a:pt x="1790144" y="505333"/>
                  <a:pt x="1767509" y="470265"/>
                  <a:pt x="1741714" y="435872"/>
                </a:cubicBezTo>
                <a:cubicBezTo>
                  <a:pt x="1730828" y="421358"/>
                  <a:pt x="1721886" y="405158"/>
                  <a:pt x="1709057" y="392329"/>
                </a:cubicBezTo>
                <a:cubicBezTo>
                  <a:pt x="1699806" y="383078"/>
                  <a:pt x="1687286" y="377815"/>
                  <a:pt x="1676400" y="370558"/>
                </a:cubicBezTo>
                <a:cubicBezTo>
                  <a:pt x="1669143" y="359672"/>
                  <a:pt x="1662801" y="348117"/>
                  <a:pt x="1654628" y="337901"/>
                </a:cubicBezTo>
                <a:cubicBezTo>
                  <a:pt x="1648217" y="329887"/>
                  <a:pt x="1638550" y="324669"/>
                  <a:pt x="1632857" y="316129"/>
                </a:cubicBezTo>
                <a:cubicBezTo>
                  <a:pt x="1623856" y="302627"/>
                  <a:pt x="1621474" y="285053"/>
                  <a:pt x="1611086" y="272587"/>
                </a:cubicBezTo>
                <a:cubicBezTo>
                  <a:pt x="1602710" y="262536"/>
                  <a:pt x="1588479" y="259191"/>
                  <a:pt x="1578428" y="250815"/>
                </a:cubicBezTo>
                <a:cubicBezTo>
                  <a:pt x="1494613" y="180970"/>
                  <a:pt x="1594194" y="250439"/>
                  <a:pt x="1513114" y="196387"/>
                </a:cubicBezTo>
                <a:cubicBezTo>
                  <a:pt x="1505857" y="185501"/>
                  <a:pt x="1499516" y="173945"/>
                  <a:pt x="1491343" y="163729"/>
                </a:cubicBezTo>
                <a:cubicBezTo>
                  <a:pt x="1478864" y="148131"/>
                  <a:pt x="1454471" y="127990"/>
                  <a:pt x="1436914" y="120187"/>
                </a:cubicBezTo>
                <a:cubicBezTo>
                  <a:pt x="1415943" y="110866"/>
                  <a:pt x="1393371" y="105672"/>
                  <a:pt x="1371600" y="98415"/>
                </a:cubicBezTo>
                <a:lnTo>
                  <a:pt x="1338943" y="87529"/>
                </a:lnTo>
                <a:cubicBezTo>
                  <a:pt x="1331686" y="80272"/>
                  <a:pt x="1326351" y="70348"/>
                  <a:pt x="1317171" y="65758"/>
                </a:cubicBezTo>
                <a:cubicBezTo>
                  <a:pt x="1296645" y="55495"/>
                  <a:pt x="1251857" y="43987"/>
                  <a:pt x="1251857" y="43987"/>
                </a:cubicBezTo>
                <a:cubicBezTo>
                  <a:pt x="1227240" y="7059"/>
                  <a:pt x="1259114" y="4073"/>
                  <a:pt x="1240971" y="44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420601" y="2449286"/>
            <a:ext cx="2188028" cy="2920436"/>
          </a:xfrm>
          <a:custGeom>
            <a:avLst/>
            <a:gdLst>
              <a:gd name="connsiteX0" fmla="*/ 108857 w 2188028"/>
              <a:gd name="connsiteY0" fmla="*/ 3065 h 2920436"/>
              <a:gd name="connsiteX1" fmla="*/ 65314 w 2188028"/>
              <a:gd name="connsiteY1" fmla="*/ 90151 h 2920436"/>
              <a:gd name="connsiteX2" fmla="*/ 32657 w 2188028"/>
              <a:gd name="connsiteY2" fmla="*/ 166351 h 2920436"/>
              <a:gd name="connsiteX3" fmla="*/ 0 w 2188028"/>
              <a:gd name="connsiteY3" fmla="*/ 275208 h 2920436"/>
              <a:gd name="connsiteX4" fmla="*/ 10885 w 2188028"/>
              <a:gd name="connsiteY4" fmla="*/ 645322 h 2920436"/>
              <a:gd name="connsiteX5" fmla="*/ 21771 w 2188028"/>
              <a:gd name="connsiteY5" fmla="*/ 688865 h 2920436"/>
              <a:gd name="connsiteX6" fmla="*/ 32657 w 2188028"/>
              <a:gd name="connsiteY6" fmla="*/ 743294 h 2920436"/>
              <a:gd name="connsiteX7" fmla="*/ 54428 w 2188028"/>
              <a:gd name="connsiteY7" fmla="*/ 775951 h 2920436"/>
              <a:gd name="connsiteX8" fmla="*/ 65314 w 2188028"/>
              <a:gd name="connsiteY8" fmla="*/ 808608 h 2920436"/>
              <a:gd name="connsiteX9" fmla="*/ 87085 w 2188028"/>
              <a:gd name="connsiteY9" fmla="*/ 863036 h 2920436"/>
              <a:gd name="connsiteX10" fmla="*/ 108857 w 2188028"/>
              <a:gd name="connsiteY10" fmla="*/ 906579 h 2920436"/>
              <a:gd name="connsiteX11" fmla="*/ 163285 w 2188028"/>
              <a:gd name="connsiteY11" fmla="*/ 971894 h 2920436"/>
              <a:gd name="connsiteX12" fmla="*/ 195943 w 2188028"/>
              <a:gd name="connsiteY12" fmla="*/ 1037208 h 2920436"/>
              <a:gd name="connsiteX13" fmla="*/ 228600 w 2188028"/>
              <a:gd name="connsiteY13" fmla="*/ 1069865 h 2920436"/>
              <a:gd name="connsiteX14" fmla="*/ 283028 w 2188028"/>
              <a:gd name="connsiteY14" fmla="*/ 1113408 h 2920436"/>
              <a:gd name="connsiteX15" fmla="*/ 326571 w 2188028"/>
              <a:gd name="connsiteY15" fmla="*/ 1178722 h 2920436"/>
              <a:gd name="connsiteX16" fmla="*/ 348343 w 2188028"/>
              <a:gd name="connsiteY16" fmla="*/ 1200494 h 2920436"/>
              <a:gd name="connsiteX17" fmla="*/ 413657 w 2188028"/>
              <a:gd name="connsiteY17" fmla="*/ 1287579 h 2920436"/>
              <a:gd name="connsiteX18" fmla="*/ 435428 w 2188028"/>
              <a:gd name="connsiteY18" fmla="*/ 1352894 h 2920436"/>
              <a:gd name="connsiteX19" fmla="*/ 457200 w 2188028"/>
              <a:gd name="connsiteY19" fmla="*/ 1396436 h 2920436"/>
              <a:gd name="connsiteX20" fmla="*/ 500743 w 2188028"/>
              <a:gd name="connsiteY20" fmla="*/ 1505294 h 2920436"/>
              <a:gd name="connsiteX21" fmla="*/ 555171 w 2188028"/>
              <a:gd name="connsiteY21" fmla="*/ 1581494 h 2920436"/>
              <a:gd name="connsiteX22" fmla="*/ 566057 w 2188028"/>
              <a:gd name="connsiteY22" fmla="*/ 1614151 h 2920436"/>
              <a:gd name="connsiteX23" fmla="*/ 620485 w 2188028"/>
              <a:gd name="connsiteY23" fmla="*/ 1690351 h 2920436"/>
              <a:gd name="connsiteX24" fmla="*/ 664028 w 2188028"/>
              <a:gd name="connsiteY24" fmla="*/ 1766551 h 2920436"/>
              <a:gd name="connsiteX25" fmla="*/ 718457 w 2188028"/>
              <a:gd name="connsiteY25" fmla="*/ 1853636 h 2920436"/>
              <a:gd name="connsiteX26" fmla="*/ 729343 w 2188028"/>
              <a:gd name="connsiteY26" fmla="*/ 1918951 h 2920436"/>
              <a:gd name="connsiteX27" fmla="*/ 751114 w 2188028"/>
              <a:gd name="connsiteY27" fmla="*/ 1984265 h 2920436"/>
              <a:gd name="connsiteX28" fmla="*/ 772885 w 2188028"/>
              <a:gd name="connsiteY28" fmla="*/ 2245522 h 2920436"/>
              <a:gd name="connsiteX29" fmla="*/ 794657 w 2188028"/>
              <a:gd name="connsiteY29" fmla="*/ 2310836 h 2920436"/>
              <a:gd name="connsiteX30" fmla="*/ 816428 w 2188028"/>
              <a:gd name="connsiteY30" fmla="*/ 2397922 h 2920436"/>
              <a:gd name="connsiteX31" fmla="*/ 827314 w 2188028"/>
              <a:gd name="connsiteY31" fmla="*/ 2495894 h 2920436"/>
              <a:gd name="connsiteX32" fmla="*/ 849085 w 2188028"/>
              <a:gd name="connsiteY32" fmla="*/ 2604751 h 2920436"/>
              <a:gd name="connsiteX33" fmla="*/ 870857 w 2188028"/>
              <a:gd name="connsiteY33" fmla="*/ 2626522 h 2920436"/>
              <a:gd name="connsiteX34" fmla="*/ 892628 w 2188028"/>
              <a:gd name="connsiteY34" fmla="*/ 2691836 h 2920436"/>
              <a:gd name="connsiteX35" fmla="*/ 903514 w 2188028"/>
              <a:gd name="connsiteY35" fmla="*/ 2724494 h 2920436"/>
              <a:gd name="connsiteX36" fmla="*/ 925285 w 2188028"/>
              <a:gd name="connsiteY36" fmla="*/ 2757151 h 2920436"/>
              <a:gd name="connsiteX37" fmla="*/ 957943 w 2188028"/>
              <a:gd name="connsiteY37" fmla="*/ 2811579 h 2920436"/>
              <a:gd name="connsiteX38" fmla="*/ 1001485 w 2188028"/>
              <a:gd name="connsiteY38" fmla="*/ 2855122 h 2920436"/>
              <a:gd name="connsiteX39" fmla="*/ 1012371 w 2188028"/>
              <a:gd name="connsiteY39" fmla="*/ 2887779 h 2920436"/>
              <a:gd name="connsiteX40" fmla="*/ 1077685 w 2188028"/>
              <a:gd name="connsiteY40" fmla="*/ 2920436 h 2920436"/>
              <a:gd name="connsiteX41" fmla="*/ 1121228 w 2188028"/>
              <a:gd name="connsiteY41" fmla="*/ 2909551 h 2920436"/>
              <a:gd name="connsiteX42" fmla="*/ 1197428 w 2188028"/>
              <a:gd name="connsiteY42" fmla="*/ 2887779 h 2920436"/>
              <a:gd name="connsiteX43" fmla="*/ 1230085 w 2188028"/>
              <a:gd name="connsiteY43" fmla="*/ 2866008 h 2920436"/>
              <a:gd name="connsiteX44" fmla="*/ 1262743 w 2188028"/>
              <a:gd name="connsiteY44" fmla="*/ 2855122 h 2920436"/>
              <a:gd name="connsiteX45" fmla="*/ 1284514 w 2188028"/>
              <a:gd name="connsiteY45" fmla="*/ 2822465 h 2920436"/>
              <a:gd name="connsiteX46" fmla="*/ 1317171 w 2188028"/>
              <a:gd name="connsiteY46" fmla="*/ 2789808 h 2920436"/>
              <a:gd name="connsiteX47" fmla="*/ 1338943 w 2188028"/>
              <a:gd name="connsiteY47" fmla="*/ 2746265 h 2920436"/>
              <a:gd name="connsiteX48" fmla="*/ 1393371 w 2188028"/>
              <a:gd name="connsiteY48" fmla="*/ 2691836 h 2920436"/>
              <a:gd name="connsiteX49" fmla="*/ 1469571 w 2188028"/>
              <a:gd name="connsiteY49" fmla="*/ 2582979 h 2920436"/>
              <a:gd name="connsiteX50" fmla="*/ 1491343 w 2188028"/>
              <a:gd name="connsiteY50" fmla="*/ 2561208 h 2920436"/>
              <a:gd name="connsiteX51" fmla="*/ 1534885 w 2188028"/>
              <a:gd name="connsiteY51" fmla="*/ 2506779 h 2920436"/>
              <a:gd name="connsiteX52" fmla="*/ 1545771 w 2188028"/>
              <a:gd name="connsiteY52" fmla="*/ 2474122 h 2920436"/>
              <a:gd name="connsiteX53" fmla="*/ 1600200 w 2188028"/>
              <a:gd name="connsiteY53" fmla="*/ 2408808 h 2920436"/>
              <a:gd name="connsiteX54" fmla="*/ 1665514 w 2188028"/>
              <a:gd name="connsiteY54" fmla="*/ 2321722 h 2920436"/>
              <a:gd name="connsiteX55" fmla="*/ 1698171 w 2188028"/>
              <a:gd name="connsiteY55" fmla="*/ 2289065 h 2920436"/>
              <a:gd name="connsiteX56" fmla="*/ 1709057 w 2188028"/>
              <a:gd name="connsiteY56" fmla="*/ 2256408 h 2920436"/>
              <a:gd name="connsiteX57" fmla="*/ 1730828 w 2188028"/>
              <a:gd name="connsiteY57" fmla="*/ 2234636 h 2920436"/>
              <a:gd name="connsiteX58" fmla="*/ 1752600 w 2188028"/>
              <a:gd name="connsiteY58" fmla="*/ 2201979 h 2920436"/>
              <a:gd name="connsiteX59" fmla="*/ 1763485 w 2188028"/>
              <a:gd name="connsiteY59" fmla="*/ 2158436 h 2920436"/>
              <a:gd name="connsiteX60" fmla="*/ 1817914 w 2188028"/>
              <a:gd name="connsiteY60" fmla="*/ 2104008 h 2920436"/>
              <a:gd name="connsiteX61" fmla="*/ 1839685 w 2188028"/>
              <a:gd name="connsiteY61" fmla="*/ 2082236 h 2920436"/>
              <a:gd name="connsiteX62" fmla="*/ 1861457 w 2188028"/>
              <a:gd name="connsiteY62" fmla="*/ 2060465 h 2920436"/>
              <a:gd name="connsiteX63" fmla="*/ 1894114 w 2188028"/>
              <a:gd name="connsiteY63" fmla="*/ 2016922 h 2920436"/>
              <a:gd name="connsiteX64" fmla="*/ 1926771 w 2188028"/>
              <a:gd name="connsiteY64" fmla="*/ 2006036 h 2920436"/>
              <a:gd name="connsiteX65" fmla="*/ 1970314 w 2188028"/>
              <a:gd name="connsiteY65" fmla="*/ 1951608 h 2920436"/>
              <a:gd name="connsiteX66" fmla="*/ 1992085 w 2188028"/>
              <a:gd name="connsiteY66" fmla="*/ 1918951 h 2920436"/>
              <a:gd name="connsiteX67" fmla="*/ 2090057 w 2188028"/>
              <a:gd name="connsiteY67" fmla="*/ 1831865 h 2920436"/>
              <a:gd name="connsiteX68" fmla="*/ 2111828 w 2188028"/>
              <a:gd name="connsiteY68" fmla="*/ 1799208 h 2920436"/>
              <a:gd name="connsiteX69" fmla="*/ 2155371 w 2188028"/>
              <a:gd name="connsiteY69" fmla="*/ 1744779 h 2920436"/>
              <a:gd name="connsiteX70" fmla="*/ 2166257 w 2188028"/>
              <a:gd name="connsiteY70" fmla="*/ 1712122 h 2920436"/>
              <a:gd name="connsiteX71" fmla="*/ 2188028 w 2188028"/>
              <a:gd name="connsiteY71" fmla="*/ 1668579 h 2920436"/>
              <a:gd name="connsiteX72" fmla="*/ 2177143 w 2188028"/>
              <a:gd name="connsiteY72" fmla="*/ 1559722 h 2920436"/>
              <a:gd name="connsiteX73" fmla="*/ 2155371 w 2188028"/>
              <a:gd name="connsiteY73" fmla="*/ 1494408 h 2920436"/>
              <a:gd name="connsiteX74" fmla="*/ 2144485 w 2188028"/>
              <a:gd name="connsiteY74" fmla="*/ 1461751 h 2920436"/>
              <a:gd name="connsiteX75" fmla="*/ 2122714 w 2188028"/>
              <a:gd name="connsiteY75" fmla="*/ 1429094 h 2920436"/>
              <a:gd name="connsiteX76" fmla="*/ 2111828 w 2188028"/>
              <a:gd name="connsiteY76" fmla="*/ 1396436 h 2920436"/>
              <a:gd name="connsiteX77" fmla="*/ 2079171 w 2188028"/>
              <a:gd name="connsiteY77" fmla="*/ 1374665 h 2920436"/>
              <a:gd name="connsiteX78" fmla="*/ 2024743 w 2188028"/>
              <a:gd name="connsiteY78" fmla="*/ 1320236 h 2920436"/>
              <a:gd name="connsiteX79" fmla="*/ 1992085 w 2188028"/>
              <a:gd name="connsiteY79" fmla="*/ 1276694 h 2920436"/>
              <a:gd name="connsiteX80" fmla="*/ 1970314 w 2188028"/>
              <a:gd name="connsiteY80" fmla="*/ 1254922 h 2920436"/>
              <a:gd name="connsiteX81" fmla="*/ 1948543 w 2188028"/>
              <a:gd name="connsiteY81" fmla="*/ 1222265 h 2920436"/>
              <a:gd name="connsiteX82" fmla="*/ 1926771 w 2188028"/>
              <a:gd name="connsiteY82" fmla="*/ 1200494 h 2920436"/>
              <a:gd name="connsiteX83" fmla="*/ 1905000 w 2188028"/>
              <a:gd name="connsiteY83" fmla="*/ 1167836 h 2920436"/>
              <a:gd name="connsiteX84" fmla="*/ 1872343 w 2188028"/>
              <a:gd name="connsiteY84" fmla="*/ 1156951 h 2920436"/>
              <a:gd name="connsiteX85" fmla="*/ 1774371 w 2188028"/>
              <a:gd name="connsiteY85" fmla="*/ 1058979 h 2920436"/>
              <a:gd name="connsiteX86" fmla="*/ 1698171 w 2188028"/>
              <a:gd name="connsiteY86" fmla="*/ 993665 h 2920436"/>
              <a:gd name="connsiteX87" fmla="*/ 1643743 w 2188028"/>
              <a:gd name="connsiteY87" fmla="*/ 950122 h 2920436"/>
              <a:gd name="connsiteX88" fmla="*/ 1578428 w 2188028"/>
              <a:gd name="connsiteY88" fmla="*/ 906579 h 2920436"/>
              <a:gd name="connsiteX89" fmla="*/ 1545771 w 2188028"/>
              <a:gd name="connsiteY89" fmla="*/ 884808 h 2920436"/>
              <a:gd name="connsiteX90" fmla="*/ 1513114 w 2188028"/>
              <a:gd name="connsiteY90" fmla="*/ 852151 h 2920436"/>
              <a:gd name="connsiteX91" fmla="*/ 1469571 w 2188028"/>
              <a:gd name="connsiteY91" fmla="*/ 830379 h 2920436"/>
              <a:gd name="connsiteX92" fmla="*/ 1393371 w 2188028"/>
              <a:gd name="connsiteY92" fmla="*/ 775951 h 2920436"/>
              <a:gd name="connsiteX93" fmla="*/ 1328057 w 2188028"/>
              <a:gd name="connsiteY93" fmla="*/ 732408 h 2920436"/>
              <a:gd name="connsiteX94" fmla="*/ 1306285 w 2188028"/>
              <a:gd name="connsiteY94" fmla="*/ 710636 h 2920436"/>
              <a:gd name="connsiteX95" fmla="*/ 1273628 w 2188028"/>
              <a:gd name="connsiteY95" fmla="*/ 688865 h 2920436"/>
              <a:gd name="connsiteX96" fmla="*/ 1219200 w 2188028"/>
              <a:gd name="connsiteY96" fmla="*/ 634436 h 2920436"/>
              <a:gd name="connsiteX97" fmla="*/ 1143000 w 2188028"/>
              <a:gd name="connsiteY97" fmla="*/ 601779 h 2920436"/>
              <a:gd name="connsiteX98" fmla="*/ 1099457 w 2188028"/>
              <a:gd name="connsiteY98" fmla="*/ 569122 h 2920436"/>
              <a:gd name="connsiteX99" fmla="*/ 1034143 w 2188028"/>
              <a:gd name="connsiteY99" fmla="*/ 525579 h 2920436"/>
              <a:gd name="connsiteX100" fmla="*/ 1012371 w 2188028"/>
              <a:gd name="connsiteY100" fmla="*/ 492922 h 2920436"/>
              <a:gd name="connsiteX101" fmla="*/ 957943 w 2188028"/>
              <a:gd name="connsiteY101" fmla="*/ 449379 h 2920436"/>
              <a:gd name="connsiteX102" fmla="*/ 903514 w 2188028"/>
              <a:gd name="connsiteY102" fmla="*/ 384065 h 2920436"/>
              <a:gd name="connsiteX103" fmla="*/ 805543 w 2188028"/>
              <a:gd name="connsiteY103" fmla="*/ 318751 h 2920436"/>
              <a:gd name="connsiteX104" fmla="*/ 707571 w 2188028"/>
              <a:gd name="connsiteY104" fmla="*/ 275208 h 2920436"/>
              <a:gd name="connsiteX105" fmla="*/ 674914 w 2188028"/>
              <a:gd name="connsiteY105" fmla="*/ 264322 h 2920436"/>
              <a:gd name="connsiteX106" fmla="*/ 609600 w 2188028"/>
              <a:gd name="connsiteY106" fmla="*/ 220779 h 2920436"/>
              <a:gd name="connsiteX107" fmla="*/ 587828 w 2188028"/>
              <a:gd name="connsiteY107" fmla="*/ 199008 h 2920436"/>
              <a:gd name="connsiteX108" fmla="*/ 555171 w 2188028"/>
              <a:gd name="connsiteY108" fmla="*/ 188122 h 2920436"/>
              <a:gd name="connsiteX109" fmla="*/ 511628 w 2188028"/>
              <a:gd name="connsiteY109" fmla="*/ 166351 h 2920436"/>
              <a:gd name="connsiteX110" fmla="*/ 478971 w 2188028"/>
              <a:gd name="connsiteY110" fmla="*/ 155465 h 2920436"/>
              <a:gd name="connsiteX111" fmla="*/ 446314 w 2188028"/>
              <a:gd name="connsiteY111" fmla="*/ 133694 h 2920436"/>
              <a:gd name="connsiteX112" fmla="*/ 402771 w 2188028"/>
              <a:gd name="connsiteY112" fmla="*/ 90151 h 2920436"/>
              <a:gd name="connsiteX113" fmla="*/ 337457 w 2188028"/>
              <a:gd name="connsiteY113" fmla="*/ 57494 h 2920436"/>
              <a:gd name="connsiteX114" fmla="*/ 272143 w 2188028"/>
              <a:gd name="connsiteY114" fmla="*/ 35722 h 2920436"/>
              <a:gd name="connsiteX115" fmla="*/ 228600 w 2188028"/>
              <a:gd name="connsiteY115" fmla="*/ 24836 h 2920436"/>
              <a:gd name="connsiteX116" fmla="*/ 108857 w 2188028"/>
              <a:gd name="connsiteY116" fmla="*/ 3065 h 292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2188028" h="2920436">
                <a:moveTo>
                  <a:pt x="108857" y="3065"/>
                </a:moveTo>
                <a:cubicBezTo>
                  <a:pt x="81643" y="13951"/>
                  <a:pt x="100466" y="8130"/>
                  <a:pt x="65314" y="90151"/>
                </a:cubicBezTo>
                <a:cubicBezTo>
                  <a:pt x="49956" y="125987"/>
                  <a:pt x="40512" y="131006"/>
                  <a:pt x="32657" y="166351"/>
                </a:cubicBezTo>
                <a:cubicBezTo>
                  <a:pt x="10970" y="263937"/>
                  <a:pt x="37621" y="199965"/>
                  <a:pt x="0" y="275208"/>
                </a:cubicBezTo>
                <a:cubicBezTo>
                  <a:pt x="3628" y="398579"/>
                  <a:pt x="4398" y="522068"/>
                  <a:pt x="10885" y="645322"/>
                </a:cubicBezTo>
                <a:cubicBezTo>
                  <a:pt x="11671" y="660262"/>
                  <a:pt x="18525" y="674260"/>
                  <a:pt x="21771" y="688865"/>
                </a:cubicBezTo>
                <a:cubicBezTo>
                  <a:pt x="25785" y="706927"/>
                  <a:pt x="26160" y="725970"/>
                  <a:pt x="32657" y="743294"/>
                </a:cubicBezTo>
                <a:cubicBezTo>
                  <a:pt x="37251" y="755544"/>
                  <a:pt x="48577" y="764249"/>
                  <a:pt x="54428" y="775951"/>
                </a:cubicBezTo>
                <a:cubicBezTo>
                  <a:pt x="59560" y="786214"/>
                  <a:pt x="61285" y="797864"/>
                  <a:pt x="65314" y="808608"/>
                </a:cubicBezTo>
                <a:cubicBezTo>
                  <a:pt x="72175" y="826904"/>
                  <a:pt x="79149" y="845180"/>
                  <a:pt x="87085" y="863036"/>
                </a:cubicBezTo>
                <a:cubicBezTo>
                  <a:pt x="93676" y="877865"/>
                  <a:pt x="100256" y="892818"/>
                  <a:pt x="108857" y="906579"/>
                </a:cubicBezTo>
                <a:cubicBezTo>
                  <a:pt x="130420" y="941080"/>
                  <a:pt x="138444" y="947052"/>
                  <a:pt x="163285" y="971894"/>
                </a:cubicBezTo>
                <a:cubicBezTo>
                  <a:pt x="174196" y="1004625"/>
                  <a:pt x="172495" y="1009071"/>
                  <a:pt x="195943" y="1037208"/>
                </a:cubicBezTo>
                <a:cubicBezTo>
                  <a:pt x="205798" y="1049034"/>
                  <a:pt x="218745" y="1058038"/>
                  <a:pt x="228600" y="1069865"/>
                </a:cubicBezTo>
                <a:cubicBezTo>
                  <a:pt x="266476" y="1115316"/>
                  <a:pt x="229417" y="1095537"/>
                  <a:pt x="283028" y="1113408"/>
                </a:cubicBezTo>
                <a:cubicBezTo>
                  <a:pt x="297542" y="1135179"/>
                  <a:pt x="308069" y="1160220"/>
                  <a:pt x="326571" y="1178722"/>
                </a:cubicBezTo>
                <a:cubicBezTo>
                  <a:pt x="333828" y="1185979"/>
                  <a:pt x="342185" y="1192283"/>
                  <a:pt x="348343" y="1200494"/>
                </a:cubicBezTo>
                <a:cubicBezTo>
                  <a:pt x="422193" y="1298962"/>
                  <a:pt x="363728" y="1237652"/>
                  <a:pt x="413657" y="1287579"/>
                </a:cubicBezTo>
                <a:cubicBezTo>
                  <a:pt x="420914" y="1309351"/>
                  <a:pt x="425164" y="1332368"/>
                  <a:pt x="435428" y="1352894"/>
                </a:cubicBezTo>
                <a:cubicBezTo>
                  <a:pt x="442685" y="1367408"/>
                  <a:pt x="451173" y="1381369"/>
                  <a:pt x="457200" y="1396436"/>
                </a:cubicBezTo>
                <a:cubicBezTo>
                  <a:pt x="478917" y="1450728"/>
                  <a:pt x="472374" y="1459905"/>
                  <a:pt x="500743" y="1505294"/>
                </a:cubicBezTo>
                <a:cubicBezTo>
                  <a:pt x="513081" y="1525034"/>
                  <a:pt x="543650" y="1558452"/>
                  <a:pt x="555171" y="1581494"/>
                </a:cubicBezTo>
                <a:cubicBezTo>
                  <a:pt x="560303" y="1591757"/>
                  <a:pt x="560925" y="1603888"/>
                  <a:pt x="566057" y="1614151"/>
                </a:cubicBezTo>
                <a:cubicBezTo>
                  <a:pt x="586461" y="1654958"/>
                  <a:pt x="595831" y="1645974"/>
                  <a:pt x="620485" y="1690351"/>
                </a:cubicBezTo>
                <a:cubicBezTo>
                  <a:pt x="668454" y="1776695"/>
                  <a:pt x="616683" y="1719204"/>
                  <a:pt x="664028" y="1766551"/>
                </a:cubicBezTo>
                <a:cubicBezTo>
                  <a:pt x="689937" y="1844276"/>
                  <a:pt x="666705" y="1819135"/>
                  <a:pt x="718457" y="1853636"/>
                </a:cubicBezTo>
                <a:cubicBezTo>
                  <a:pt x="722086" y="1875408"/>
                  <a:pt x="723990" y="1897538"/>
                  <a:pt x="729343" y="1918951"/>
                </a:cubicBezTo>
                <a:cubicBezTo>
                  <a:pt x="734909" y="1941215"/>
                  <a:pt x="751114" y="1984265"/>
                  <a:pt x="751114" y="1984265"/>
                </a:cubicBezTo>
                <a:cubicBezTo>
                  <a:pt x="755046" y="2058966"/>
                  <a:pt x="750585" y="2163757"/>
                  <a:pt x="772885" y="2245522"/>
                </a:cubicBezTo>
                <a:cubicBezTo>
                  <a:pt x="778923" y="2267662"/>
                  <a:pt x="789091" y="2288572"/>
                  <a:pt x="794657" y="2310836"/>
                </a:cubicBezTo>
                <a:lnTo>
                  <a:pt x="816428" y="2397922"/>
                </a:lnTo>
                <a:cubicBezTo>
                  <a:pt x="820057" y="2430579"/>
                  <a:pt x="823238" y="2463289"/>
                  <a:pt x="827314" y="2495894"/>
                </a:cubicBezTo>
                <a:cubicBezTo>
                  <a:pt x="828903" y="2508602"/>
                  <a:pt x="834970" y="2581227"/>
                  <a:pt x="849085" y="2604751"/>
                </a:cubicBezTo>
                <a:cubicBezTo>
                  <a:pt x="854365" y="2613552"/>
                  <a:pt x="863600" y="2619265"/>
                  <a:pt x="870857" y="2626522"/>
                </a:cubicBezTo>
                <a:lnTo>
                  <a:pt x="892628" y="2691836"/>
                </a:lnTo>
                <a:cubicBezTo>
                  <a:pt x="896257" y="2702722"/>
                  <a:pt x="897149" y="2714946"/>
                  <a:pt x="903514" y="2724494"/>
                </a:cubicBezTo>
                <a:cubicBezTo>
                  <a:pt x="910771" y="2735380"/>
                  <a:pt x="919434" y="2745449"/>
                  <a:pt x="925285" y="2757151"/>
                </a:cubicBezTo>
                <a:cubicBezTo>
                  <a:pt x="953546" y="2813673"/>
                  <a:pt x="915419" y="2769057"/>
                  <a:pt x="957943" y="2811579"/>
                </a:cubicBezTo>
                <a:cubicBezTo>
                  <a:pt x="986969" y="2898662"/>
                  <a:pt x="943430" y="2797067"/>
                  <a:pt x="1001485" y="2855122"/>
                </a:cubicBezTo>
                <a:cubicBezTo>
                  <a:pt x="1009599" y="2863236"/>
                  <a:pt x="1005203" y="2878819"/>
                  <a:pt x="1012371" y="2887779"/>
                </a:cubicBezTo>
                <a:cubicBezTo>
                  <a:pt x="1027719" y="2906965"/>
                  <a:pt x="1056170" y="2913265"/>
                  <a:pt x="1077685" y="2920436"/>
                </a:cubicBezTo>
                <a:cubicBezTo>
                  <a:pt x="1092199" y="2916808"/>
                  <a:pt x="1106843" y="2913661"/>
                  <a:pt x="1121228" y="2909551"/>
                </a:cubicBezTo>
                <a:cubicBezTo>
                  <a:pt x="1230586" y="2878306"/>
                  <a:pt x="1061253" y="2921824"/>
                  <a:pt x="1197428" y="2887779"/>
                </a:cubicBezTo>
                <a:cubicBezTo>
                  <a:pt x="1208314" y="2880522"/>
                  <a:pt x="1218383" y="2871859"/>
                  <a:pt x="1230085" y="2866008"/>
                </a:cubicBezTo>
                <a:cubicBezTo>
                  <a:pt x="1240348" y="2860876"/>
                  <a:pt x="1253783" y="2862290"/>
                  <a:pt x="1262743" y="2855122"/>
                </a:cubicBezTo>
                <a:cubicBezTo>
                  <a:pt x="1272959" y="2846949"/>
                  <a:pt x="1276139" y="2832516"/>
                  <a:pt x="1284514" y="2822465"/>
                </a:cubicBezTo>
                <a:cubicBezTo>
                  <a:pt x="1294369" y="2810638"/>
                  <a:pt x="1308223" y="2802335"/>
                  <a:pt x="1317171" y="2789808"/>
                </a:cubicBezTo>
                <a:cubicBezTo>
                  <a:pt x="1326603" y="2776603"/>
                  <a:pt x="1328980" y="2759074"/>
                  <a:pt x="1338943" y="2746265"/>
                </a:cubicBezTo>
                <a:cubicBezTo>
                  <a:pt x="1354695" y="2726012"/>
                  <a:pt x="1379139" y="2713185"/>
                  <a:pt x="1393371" y="2691836"/>
                </a:cubicBezTo>
                <a:cubicBezTo>
                  <a:pt x="1415977" y="2657928"/>
                  <a:pt x="1442710" y="2615212"/>
                  <a:pt x="1469571" y="2582979"/>
                </a:cubicBezTo>
                <a:cubicBezTo>
                  <a:pt x="1476141" y="2575095"/>
                  <a:pt x="1484932" y="2569222"/>
                  <a:pt x="1491343" y="2561208"/>
                </a:cubicBezTo>
                <a:cubicBezTo>
                  <a:pt x="1546282" y="2492535"/>
                  <a:pt x="1482310" y="2559357"/>
                  <a:pt x="1534885" y="2506779"/>
                </a:cubicBezTo>
                <a:cubicBezTo>
                  <a:pt x="1538514" y="2495893"/>
                  <a:pt x="1540639" y="2484385"/>
                  <a:pt x="1545771" y="2474122"/>
                </a:cubicBezTo>
                <a:cubicBezTo>
                  <a:pt x="1560926" y="2443812"/>
                  <a:pt x="1576126" y="2432882"/>
                  <a:pt x="1600200" y="2408808"/>
                </a:cubicBezTo>
                <a:cubicBezTo>
                  <a:pt x="1619198" y="2351809"/>
                  <a:pt x="1602971" y="2384265"/>
                  <a:pt x="1665514" y="2321722"/>
                </a:cubicBezTo>
                <a:lnTo>
                  <a:pt x="1698171" y="2289065"/>
                </a:lnTo>
                <a:cubicBezTo>
                  <a:pt x="1701800" y="2278179"/>
                  <a:pt x="1703153" y="2266247"/>
                  <a:pt x="1709057" y="2256408"/>
                </a:cubicBezTo>
                <a:cubicBezTo>
                  <a:pt x="1714337" y="2247607"/>
                  <a:pt x="1724417" y="2242650"/>
                  <a:pt x="1730828" y="2234636"/>
                </a:cubicBezTo>
                <a:cubicBezTo>
                  <a:pt x="1739001" y="2224420"/>
                  <a:pt x="1745343" y="2212865"/>
                  <a:pt x="1752600" y="2201979"/>
                </a:cubicBezTo>
                <a:cubicBezTo>
                  <a:pt x="1756228" y="2187465"/>
                  <a:pt x="1755186" y="2170884"/>
                  <a:pt x="1763485" y="2158436"/>
                </a:cubicBezTo>
                <a:cubicBezTo>
                  <a:pt x="1777717" y="2137087"/>
                  <a:pt x="1799771" y="2122151"/>
                  <a:pt x="1817914" y="2104008"/>
                </a:cubicBezTo>
                <a:lnTo>
                  <a:pt x="1839685" y="2082236"/>
                </a:lnTo>
                <a:cubicBezTo>
                  <a:pt x="1846942" y="2074979"/>
                  <a:pt x="1855299" y="2068676"/>
                  <a:pt x="1861457" y="2060465"/>
                </a:cubicBezTo>
                <a:cubicBezTo>
                  <a:pt x="1872343" y="2045951"/>
                  <a:pt x="1880176" y="2028537"/>
                  <a:pt x="1894114" y="2016922"/>
                </a:cubicBezTo>
                <a:cubicBezTo>
                  <a:pt x="1902929" y="2009576"/>
                  <a:pt x="1915885" y="2009665"/>
                  <a:pt x="1926771" y="2006036"/>
                </a:cubicBezTo>
                <a:cubicBezTo>
                  <a:pt x="1947964" y="1942459"/>
                  <a:pt x="1921075" y="2000847"/>
                  <a:pt x="1970314" y="1951608"/>
                </a:cubicBezTo>
                <a:cubicBezTo>
                  <a:pt x="1979565" y="1942357"/>
                  <a:pt x="1982834" y="1928202"/>
                  <a:pt x="1992085" y="1918951"/>
                </a:cubicBezTo>
                <a:cubicBezTo>
                  <a:pt x="2057525" y="1853511"/>
                  <a:pt x="1998633" y="1969004"/>
                  <a:pt x="2090057" y="1831865"/>
                </a:cubicBezTo>
                <a:cubicBezTo>
                  <a:pt x="2097314" y="1820979"/>
                  <a:pt x="2103655" y="1809424"/>
                  <a:pt x="2111828" y="1799208"/>
                </a:cubicBezTo>
                <a:cubicBezTo>
                  <a:pt x="2138829" y="1765456"/>
                  <a:pt x="2133033" y="1789454"/>
                  <a:pt x="2155371" y="1744779"/>
                </a:cubicBezTo>
                <a:cubicBezTo>
                  <a:pt x="2160503" y="1734516"/>
                  <a:pt x="2161737" y="1722669"/>
                  <a:pt x="2166257" y="1712122"/>
                </a:cubicBezTo>
                <a:cubicBezTo>
                  <a:pt x="2172649" y="1697207"/>
                  <a:pt x="2180771" y="1683093"/>
                  <a:pt x="2188028" y="1668579"/>
                </a:cubicBezTo>
                <a:cubicBezTo>
                  <a:pt x="2184400" y="1632293"/>
                  <a:pt x="2183863" y="1595564"/>
                  <a:pt x="2177143" y="1559722"/>
                </a:cubicBezTo>
                <a:cubicBezTo>
                  <a:pt x="2172914" y="1537166"/>
                  <a:pt x="2162628" y="1516179"/>
                  <a:pt x="2155371" y="1494408"/>
                </a:cubicBezTo>
                <a:cubicBezTo>
                  <a:pt x="2151742" y="1483522"/>
                  <a:pt x="2150850" y="1471298"/>
                  <a:pt x="2144485" y="1461751"/>
                </a:cubicBezTo>
                <a:cubicBezTo>
                  <a:pt x="2137228" y="1450865"/>
                  <a:pt x="2128565" y="1440796"/>
                  <a:pt x="2122714" y="1429094"/>
                </a:cubicBezTo>
                <a:cubicBezTo>
                  <a:pt x="2117582" y="1418831"/>
                  <a:pt x="2118996" y="1405396"/>
                  <a:pt x="2111828" y="1396436"/>
                </a:cubicBezTo>
                <a:cubicBezTo>
                  <a:pt x="2103655" y="1386220"/>
                  <a:pt x="2089017" y="1383280"/>
                  <a:pt x="2079171" y="1374665"/>
                </a:cubicBezTo>
                <a:cubicBezTo>
                  <a:pt x="2059862" y="1357769"/>
                  <a:pt x="2040138" y="1340762"/>
                  <a:pt x="2024743" y="1320236"/>
                </a:cubicBezTo>
                <a:cubicBezTo>
                  <a:pt x="2013857" y="1305722"/>
                  <a:pt x="2003700" y="1290632"/>
                  <a:pt x="1992085" y="1276694"/>
                </a:cubicBezTo>
                <a:cubicBezTo>
                  <a:pt x="1985515" y="1268810"/>
                  <a:pt x="1976725" y="1262936"/>
                  <a:pt x="1970314" y="1254922"/>
                </a:cubicBezTo>
                <a:cubicBezTo>
                  <a:pt x="1962141" y="1244706"/>
                  <a:pt x="1956716" y="1232481"/>
                  <a:pt x="1948543" y="1222265"/>
                </a:cubicBezTo>
                <a:cubicBezTo>
                  <a:pt x="1942132" y="1214251"/>
                  <a:pt x="1933182" y="1208508"/>
                  <a:pt x="1926771" y="1200494"/>
                </a:cubicBezTo>
                <a:cubicBezTo>
                  <a:pt x="1918598" y="1190278"/>
                  <a:pt x="1915216" y="1176009"/>
                  <a:pt x="1905000" y="1167836"/>
                </a:cubicBezTo>
                <a:cubicBezTo>
                  <a:pt x="1896040" y="1160668"/>
                  <a:pt x="1883229" y="1160579"/>
                  <a:pt x="1872343" y="1156951"/>
                </a:cubicBezTo>
                <a:lnTo>
                  <a:pt x="1774371" y="1058979"/>
                </a:lnTo>
                <a:cubicBezTo>
                  <a:pt x="1721577" y="1006185"/>
                  <a:pt x="1747907" y="1026822"/>
                  <a:pt x="1698171" y="993665"/>
                </a:cubicBezTo>
                <a:cubicBezTo>
                  <a:pt x="1657945" y="933325"/>
                  <a:pt x="1699415" y="981051"/>
                  <a:pt x="1643743" y="950122"/>
                </a:cubicBezTo>
                <a:cubicBezTo>
                  <a:pt x="1620870" y="937415"/>
                  <a:pt x="1600200" y="921093"/>
                  <a:pt x="1578428" y="906579"/>
                </a:cubicBezTo>
                <a:cubicBezTo>
                  <a:pt x="1567542" y="899322"/>
                  <a:pt x="1555022" y="894059"/>
                  <a:pt x="1545771" y="884808"/>
                </a:cubicBezTo>
                <a:cubicBezTo>
                  <a:pt x="1534885" y="873922"/>
                  <a:pt x="1525641" y="861099"/>
                  <a:pt x="1513114" y="852151"/>
                </a:cubicBezTo>
                <a:cubicBezTo>
                  <a:pt x="1499909" y="842719"/>
                  <a:pt x="1482553" y="840116"/>
                  <a:pt x="1469571" y="830379"/>
                </a:cubicBezTo>
                <a:cubicBezTo>
                  <a:pt x="1386923" y="768393"/>
                  <a:pt x="1462826" y="799101"/>
                  <a:pt x="1393371" y="775951"/>
                </a:cubicBezTo>
                <a:cubicBezTo>
                  <a:pt x="1343455" y="726033"/>
                  <a:pt x="1407138" y="785128"/>
                  <a:pt x="1328057" y="732408"/>
                </a:cubicBezTo>
                <a:cubicBezTo>
                  <a:pt x="1319517" y="726715"/>
                  <a:pt x="1314299" y="717047"/>
                  <a:pt x="1306285" y="710636"/>
                </a:cubicBezTo>
                <a:cubicBezTo>
                  <a:pt x="1296069" y="702463"/>
                  <a:pt x="1283474" y="697480"/>
                  <a:pt x="1273628" y="688865"/>
                </a:cubicBezTo>
                <a:cubicBezTo>
                  <a:pt x="1254319" y="671969"/>
                  <a:pt x="1243541" y="642549"/>
                  <a:pt x="1219200" y="634436"/>
                </a:cubicBezTo>
                <a:cubicBezTo>
                  <a:pt x="1187451" y="623854"/>
                  <a:pt x="1173750" y="620998"/>
                  <a:pt x="1143000" y="601779"/>
                </a:cubicBezTo>
                <a:cubicBezTo>
                  <a:pt x="1127615" y="592163"/>
                  <a:pt x="1114320" y="579526"/>
                  <a:pt x="1099457" y="569122"/>
                </a:cubicBezTo>
                <a:cubicBezTo>
                  <a:pt x="1078021" y="554117"/>
                  <a:pt x="1034143" y="525579"/>
                  <a:pt x="1034143" y="525579"/>
                </a:cubicBezTo>
                <a:cubicBezTo>
                  <a:pt x="1026886" y="514693"/>
                  <a:pt x="1021622" y="502173"/>
                  <a:pt x="1012371" y="492922"/>
                </a:cubicBezTo>
                <a:cubicBezTo>
                  <a:pt x="955787" y="436339"/>
                  <a:pt x="1001036" y="503245"/>
                  <a:pt x="957943" y="449379"/>
                </a:cubicBezTo>
                <a:cubicBezTo>
                  <a:pt x="928347" y="412384"/>
                  <a:pt x="944580" y="416005"/>
                  <a:pt x="903514" y="384065"/>
                </a:cubicBezTo>
                <a:cubicBezTo>
                  <a:pt x="903502" y="384056"/>
                  <a:pt x="821878" y="329641"/>
                  <a:pt x="805543" y="318751"/>
                </a:cubicBezTo>
                <a:cubicBezTo>
                  <a:pt x="753789" y="284248"/>
                  <a:pt x="785300" y="301118"/>
                  <a:pt x="707571" y="275208"/>
                </a:cubicBezTo>
                <a:lnTo>
                  <a:pt x="674914" y="264322"/>
                </a:lnTo>
                <a:cubicBezTo>
                  <a:pt x="654556" y="203251"/>
                  <a:pt x="681118" y="251429"/>
                  <a:pt x="609600" y="220779"/>
                </a:cubicBezTo>
                <a:cubicBezTo>
                  <a:pt x="600167" y="216736"/>
                  <a:pt x="596629" y="204288"/>
                  <a:pt x="587828" y="199008"/>
                </a:cubicBezTo>
                <a:cubicBezTo>
                  <a:pt x="577989" y="193104"/>
                  <a:pt x="565718" y="192642"/>
                  <a:pt x="555171" y="188122"/>
                </a:cubicBezTo>
                <a:cubicBezTo>
                  <a:pt x="540256" y="181730"/>
                  <a:pt x="526543" y="172743"/>
                  <a:pt x="511628" y="166351"/>
                </a:cubicBezTo>
                <a:cubicBezTo>
                  <a:pt x="501081" y="161831"/>
                  <a:pt x="489234" y="160597"/>
                  <a:pt x="478971" y="155465"/>
                </a:cubicBezTo>
                <a:cubicBezTo>
                  <a:pt x="467269" y="149614"/>
                  <a:pt x="456247" y="142208"/>
                  <a:pt x="446314" y="133694"/>
                </a:cubicBezTo>
                <a:cubicBezTo>
                  <a:pt x="430729" y="120336"/>
                  <a:pt x="422244" y="96642"/>
                  <a:pt x="402771" y="90151"/>
                </a:cubicBezTo>
                <a:cubicBezTo>
                  <a:pt x="283670" y="50450"/>
                  <a:pt x="464070" y="113767"/>
                  <a:pt x="337457" y="57494"/>
                </a:cubicBezTo>
                <a:cubicBezTo>
                  <a:pt x="316486" y="48173"/>
                  <a:pt x="294407" y="41288"/>
                  <a:pt x="272143" y="35722"/>
                </a:cubicBezTo>
                <a:cubicBezTo>
                  <a:pt x="257629" y="32093"/>
                  <a:pt x="243411" y="26952"/>
                  <a:pt x="228600" y="24836"/>
                </a:cubicBezTo>
                <a:cubicBezTo>
                  <a:pt x="144821" y="12868"/>
                  <a:pt x="136071" y="-7821"/>
                  <a:pt x="108857" y="306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747466" y="1329898"/>
            <a:ext cx="4396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Vertices covered by each center leads a connected subtree of T.</a:t>
            </a:r>
            <a:endParaRPr lang="en-US" sz="2400" dirty="0"/>
          </a:p>
        </p:txBody>
      </p:sp>
      <p:sp>
        <p:nvSpPr>
          <p:cNvPr id="59" name="Multiply 69"/>
          <p:cNvSpPr/>
          <p:nvPr/>
        </p:nvSpPr>
        <p:spPr>
          <a:xfrm>
            <a:off x="1912914" y="4444905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Multiply 69"/>
          <p:cNvSpPr/>
          <p:nvPr/>
        </p:nvSpPr>
        <p:spPr>
          <a:xfrm>
            <a:off x="4368490" y="3470651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Multiply 69"/>
          <p:cNvSpPr/>
          <p:nvPr/>
        </p:nvSpPr>
        <p:spPr>
          <a:xfrm>
            <a:off x="5899807" y="5068271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Multiply 69"/>
          <p:cNvSpPr/>
          <p:nvPr/>
        </p:nvSpPr>
        <p:spPr>
          <a:xfrm>
            <a:off x="3363585" y="5182110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882572" y="2534130"/>
                <a:ext cx="41263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r>
                        <a:rPr lang="en-US" sz="2400" b="0" i="1" smtClean="0">
                          <a:latin typeface="Cambria Math"/>
                        </a:rPr>
                        <m:t>𝑞</m:t>
                      </m:r>
                      <m:r>
                        <a:rPr lang="en-US" sz="2400" b="0" i="1" smtClean="0">
                          <a:latin typeface="Cambria Math"/>
                        </a:rPr>
                        <m:t>)=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8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𝑞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572" y="2534130"/>
                <a:ext cx="4126322" cy="461665"/>
              </a:xfrm>
              <a:prstGeom prst="rect">
                <a:avLst/>
              </a:prstGeom>
              <a:blipFill rotWithShape="1">
                <a:blip r:embed="rId18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459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6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en-US" sz="3600" dirty="0"/>
                  <a:t>Phase 0: </a:t>
                </a:r>
                <a:r>
                  <a:rPr lang="en-US" sz="3600" dirty="0" smtClean="0"/>
                  <a:t>Place </a:t>
                </a:r>
                <a:r>
                  <a:rPr lang="en-US" sz="3600" dirty="0"/>
                  <a:t>centers </a:t>
                </a:r>
                <a:r>
                  <a:rPr lang="en-US" sz="3600" dirty="0" smtClean="0"/>
                  <a:t>under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222" b="-1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295400" y="3594833"/>
            <a:ext cx="152400" cy="838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47800" y="4433033"/>
            <a:ext cx="419100" cy="7620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562100" y="5195033"/>
            <a:ext cx="304800" cy="6096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Flowchart: Connector 7"/>
          <p:cNvSpPr/>
          <p:nvPr/>
        </p:nvSpPr>
        <p:spPr>
          <a:xfrm>
            <a:off x="1807029" y="515693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1257300" y="352152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1388991" y="439493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531568" y="576653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299780" y="2724325"/>
            <a:ext cx="148020" cy="83530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Flowchart: Connector 13"/>
          <p:cNvSpPr/>
          <p:nvPr/>
        </p:nvSpPr>
        <p:spPr>
          <a:xfrm>
            <a:off x="1409700" y="264812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240971" y="352152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295400" y="1848025"/>
            <a:ext cx="152400" cy="838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Flowchart: Connector 17"/>
          <p:cNvSpPr/>
          <p:nvPr/>
        </p:nvSpPr>
        <p:spPr>
          <a:xfrm>
            <a:off x="1263805" y="184802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 flipH="1">
                <a:off x="379164" y="5766533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79164" y="5766533"/>
                <a:ext cx="441909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2740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657600" y="1516793"/>
                <a:ext cx="434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Observation: under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, this path are divided into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connected</a:t>
                </a:r>
                <a:r>
                  <a:rPr lang="en-US" dirty="0" smtClean="0"/>
                  <a:t> subtrees. </a:t>
                </a:r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516793"/>
                <a:ext cx="434340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122" t="-4717" r="-281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1371600" y="4814033"/>
            <a:ext cx="666154" cy="137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20905" y="3452595"/>
            <a:ext cx="838200" cy="11226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20905" y="1619425"/>
            <a:ext cx="838200" cy="1352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57600" y="2324958"/>
                <a:ext cx="4495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For every connected subtrees, consider the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one-center</a:t>
                </a:r>
                <a:r>
                  <a:rPr lang="en-US" dirty="0" smtClean="0"/>
                  <a:t> problem and one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could be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. 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324958"/>
                <a:ext cx="4495800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108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657600" y="3150826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Observations: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657600" y="3637275"/>
                <a:ext cx="4648200" cy="106063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Solve the one-center on every connected subtree and each give us a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r>
                  <a:rPr lang="en-US" dirty="0" smtClean="0"/>
                  <a:t> value</a:t>
                </a:r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637275"/>
                <a:ext cx="4648200" cy="106063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657600" y="4969329"/>
                <a:ext cx="4648200" cy="8734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For every</a:t>
                </a:r>
                <a:r>
                  <a:rPr lang="en-US" dirty="0">
                    <a:solidFill>
                      <a:srgbClr val="0070C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r>
                  <a:rPr lang="en-US" dirty="0" smtClean="0"/>
                  <a:t>, do a feasibility test by the decision algorithm and get a range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dirty="0" smtClean="0"/>
                  <a:t> which contains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but no other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values</a:t>
                </a:r>
                <a:endParaRPr lang="en-US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969329"/>
                <a:ext cx="4648200" cy="873404"/>
              </a:xfrm>
              <a:prstGeom prst="rect">
                <a:avLst/>
              </a:prstGeom>
              <a:blipFill rotWithShape="1">
                <a:blip r:embed="rId7"/>
                <a:stretch>
                  <a:fillRect t="-4082" r="-652" b="-12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657600" y="5995133"/>
                <a:ext cx="4648200" cy="8734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For any</a:t>
                </a:r>
                <a:r>
                  <a:rPr lang="en-US" dirty="0" smtClean="0">
                    <a:solidFill>
                      <a:srgbClr val="0070C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𝜆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]</m:t>
                    </m:r>
                  </m:oMath>
                </a14:m>
                <a:r>
                  <a:rPr lang="en-US" dirty="0" smtClean="0"/>
                  <a:t>, the decision algorithm will partition this paths into same subtrees.  </a:t>
                </a:r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995133"/>
                <a:ext cx="4648200" cy="873404"/>
              </a:xfrm>
              <a:prstGeom prst="rect">
                <a:avLst/>
              </a:prstGeom>
              <a:blipFill rotWithShape="1">
                <a:blip r:embed="rId8"/>
                <a:stretch>
                  <a:fillRect l="-26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591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6" grpId="0" animBg="1"/>
      <p:bldP spid="28" grpId="0"/>
      <p:bldP spid="29" grpId="0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Previous work and our result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05800" cy="5029200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3100" dirty="0" smtClean="0"/>
                  <a:t>O(n</a:t>
                </a:r>
                <a:r>
                  <a:rPr lang="en-US" altLang="zh-CN" sz="3100" baseline="30000" dirty="0" smtClean="0"/>
                  <a:t>2</a:t>
                </a:r>
                <a:r>
                  <a:rPr lang="en-US" altLang="zh-CN" sz="3100" dirty="0" smtClean="0"/>
                  <a:t> log n), </a:t>
                </a:r>
                <a:r>
                  <a:rPr lang="en-US" altLang="zh-CN" sz="3100" dirty="0" err="1" smtClean="0"/>
                  <a:t>Kariv</a:t>
                </a:r>
                <a:r>
                  <a:rPr lang="en-US" altLang="zh-CN" sz="3100" dirty="0" smtClean="0"/>
                  <a:t> and </a:t>
                </a:r>
                <a:r>
                  <a:rPr lang="en-US" altLang="zh-CN" sz="3100" dirty="0" err="1" smtClean="0"/>
                  <a:t>Hakimi</a:t>
                </a:r>
                <a:r>
                  <a:rPr lang="en-US" altLang="zh-CN" sz="3100" dirty="0" smtClean="0"/>
                  <a:t> (1979)</a:t>
                </a:r>
              </a:p>
              <a:p>
                <a:r>
                  <a:rPr lang="en-US" altLang="zh-CN" sz="3100" dirty="0" smtClean="0"/>
                  <a:t>O(</a:t>
                </a:r>
                <a:r>
                  <a:rPr lang="en-US" altLang="zh-CN" sz="3100" dirty="0" err="1" smtClean="0"/>
                  <a:t>nk</a:t>
                </a:r>
                <a:r>
                  <a:rPr lang="en-US" altLang="zh-CN" sz="3100" dirty="0" smtClean="0"/>
                  <a:t> log n), </a:t>
                </a:r>
                <a:r>
                  <a:rPr lang="en-US" altLang="zh-CN" sz="3100" dirty="0" err="1" smtClean="0"/>
                  <a:t>Jeger</a:t>
                </a:r>
                <a:r>
                  <a:rPr lang="en-US" altLang="zh-CN" sz="3100" dirty="0" smtClean="0"/>
                  <a:t> and </a:t>
                </a:r>
                <a:r>
                  <a:rPr lang="en-US" altLang="zh-CN" sz="3100" dirty="0" err="1" smtClean="0"/>
                  <a:t>Kariv</a:t>
                </a:r>
                <a:r>
                  <a:rPr lang="en-US" altLang="zh-CN" sz="3100" dirty="0" smtClean="0"/>
                  <a:t> (1985)</a:t>
                </a:r>
              </a:p>
              <a:p>
                <a:r>
                  <a:rPr lang="en-US" sz="3100" dirty="0" smtClean="0"/>
                  <a:t>O(n log</a:t>
                </a:r>
                <a:r>
                  <a:rPr lang="en-US" sz="3100" baseline="30000" dirty="0" smtClean="0"/>
                  <a:t>2</a:t>
                </a:r>
                <a:r>
                  <a:rPr lang="en-US" sz="3100" dirty="0" smtClean="0"/>
                  <a:t> n </a:t>
                </a:r>
                <a:r>
                  <a:rPr lang="en-US" sz="3100" dirty="0" err="1" smtClean="0"/>
                  <a:t>loglog</a:t>
                </a:r>
                <a:r>
                  <a:rPr lang="en-US" sz="3100" dirty="0" smtClean="0"/>
                  <a:t> n), </a:t>
                </a:r>
                <a:r>
                  <a:rPr lang="en-US" sz="3100" dirty="0" err="1" smtClean="0"/>
                  <a:t>Meggido</a:t>
                </a:r>
                <a:r>
                  <a:rPr lang="en-US" sz="3100" dirty="0" smtClean="0"/>
                  <a:t> </a:t>
                </a:r>
                <a:r>
                  <a:rPr lang="en-US" sz="3100" dirty="0"/>
                  <a:t>and </a:t>
                </a:r>
                <a:r>
                  <a:rPr lang="en-US" sz="3100" dirty="0" err="1"/>
                  <a:t>Tamir</a:t>
                </a:r>
                <a:r>
                  <a:rPr lang="en-US" sz="3100" dirty="0"/>
                  <a:t> (1983) </a:t>
                </a:r>
                <a:endParaRPr lang="en-US" sz="3100" dirty="0" smtClean="0"/>
              </a:p>
              <a:p>
                <a:pPr lvl="1"/>
                <a:r>
                  <a:rPr lang="en-US" sz="2700" dirty="0" smtClean="0"/>
                  <a:t>O(n log</a:t>
                </a:r>
                <a:r>
                  <a:rPr lang="en-US" sz="2700" baseline="30000" dirty="0" smtClean="0"/>
                  <a:t>2</a:t>
                </a:r>
                <a:r>
                  <a:rPr lang="en-US" sz="2700" dirty="0" smtClean="0"/>
                  <a:t> n), Cole’s parametric search (1987)</a:t>
                </a:r>
              </a:p>
              <a:p>
                <a:r>
                  <a:rPr lang="en-US" sz="3100" dirty="0" smtClean="0">
                    <a:solidFill>
                      <a:srgbClr val="FF0000"/>
                    </a:solidFill>
                  </a:rPr>
                  <a:t>Open problem:</a:t>
                </a:r>
              </a:p>
              <a:p>
                <a:pPr lvl="1"/>
                <a:r>
                  <a:rPr lang="en-US" sz="2700" dirty="0" smtClean="0"/>
                  <a:t>Is the problem solvable in O(n log n) time?</a:t>
                </a:r>
              </a:p>
              <a:p>
                <a:r>
                  <a:rPr lang="en-US" sz="3100" dirty="0" err="1"/>
                  <a:t>Banik</a:t>
                </a:r>
                <a:r>
                  <a:rPr lang="en-US" sz="3100" dirty="0"/>
                  <a:t> et al. (2016)</a:t>
                </a:r>
                <a:endParaRPr lang="en-US" sz="31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sz="27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en-US" altLang="zh-CN" sz="2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7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sz="2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altLang="zh-CN" sz="2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altLang="zh-CN" sz="2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n-US" altLang="zh-CN" sz="2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func>
                              <m:funcPr>
                                <m:ctrlPr>
                                  <a:rPr lang="en-US" altLang="zh-CN" sz="2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zh-CN" sz="27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altLang="zh-CN" sz="2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en-US" altLang="zh-CN" sz="2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sz="2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altLang="zh-CN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7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type m:val="lin"/>
                                <m:ctrlPr>
                                  <a:rPr lang="en-US" altLang="zh-CN" sz="27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7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altLang="zh-CN" sz="27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altLang="zh-CN" sz="27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den>
                            </m:f>
                            <m:r>
                              <a:rPr lang="en-US" altLang="zh-CN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700" dirty="0">
                    <a:solidFill>
                      <a:schemeClr val="tx1"/>
                    </a:solidFill>
                  </a:rPr>
                  <a:t>  </a:t>
                </a:r>
                <a:endParaRPr lang="en-US" sz="3000" dirty="0" smtClean="0"/>
              </a:p>
              <a:p>
                <a:r>
                  <a:rPr lang="en-US" sz="3400" dirty="0" smtClean="0"/>
                  <a:t>Our </a:t>
                </a:r>
                <a:r>
                  <a:rPr lang="en-US" sz="3400" dirty="0"/>
                  <a:t>result:  </a:t>
                </a:r>
                <a14:m>
                  <m:oMath xmlns:m="http://schemas.openxmlformats.org/officeDocument/2006/math">
                    <m:r>
                      <a:rPr lang="en-US" sz="2900" b="1" i="1">
                        <a:solidFill>
                          <a:srgbClr val="0070C0"/>
                        </a:solidFill>
                        <a:latin typeface="Cambria Math"/>
                      </a:rPr>
                      <m:t>𝑶</m:t>
                    </m:r>
                    <m:r>
                      <a:rPr lang="en-US" sz="2900" b="1" i="1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29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func>
                      <m:funcPr>
                        <m:ctrlPr>
                          <a:rPr lang="en-US" sz="29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9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𝐥𝐨𝐠</m:t>
                        </m:r>
                      </m:fName>
                      <m:e>
                        <m:r>
                          <a:rPr lang="en-US" sz="29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func>
                    <m:r>
                      <a:rPr lang="en-US" sz="2900" b="1" i="1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3400" dirty="0"/>
                  <a:t> </a:t>
                </a:r>
                <a:r>
                  <a:rPr lang="en-US" sz="3400" dirty="0" smtClean="0"/>
                  <a:t>time</a:t>
                </a:r>
                <a:endParaRPr lang="en-US" sz="3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05800" cy="5029200"/>
              </a:xfrm>
              <a:blipFill rotWithShape="0">
                <a:blip r:embed="rId2"/>
                <a:stretch>
                  <a:fillRect l="-1834" t="-1697" b="-2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003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Phase 0: Replacing a leaf-path</a:t>
            </a:r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714500" y="1524000"/>
            <a:ext cx="9144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28900" y="1524000"/>
            <a:ext cx="9144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71500" y="2133600"/>
            <a:ext cx="114300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14500" y="2133600"/>
            <a:ext cx="685800" cy="99060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781300" y="2209800"/>
            <a:ext cx="7620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43300" y="2209800"/>
            <a:ext cx="10668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409700" y="3124200"/>
            <a:ext cx="990600" cy="83820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00300" y="3143250"/>
            <a:ext cx="3810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81300" y="3124200"/>
            <a:ext cx="15240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81300" y="3124200"/>
            <a:ext cx="11430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33900" y="3200400"/>
            <a:ext cx="762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Flowchart: Connector 35"/>
          <p:cNvSpPr/>
          <p:nvPr/>
        </p:nvSpPr>
        <p:spPr>
          <a:xfrm>
            <a:off x="2895600" y="3924300"/>
            <a:ext cx="76200" cy="76200"/>
          </a:xfrm>
          <a:prstGeom prst="flowChartConnector">
            <a:avLst/>
          </a:prstGeom>
          <a:solidFill>
            <a:srgbClr val="7030A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4523014" y="4152900"/>
            <a:ext cx="517072" cy="876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431471" y="3962400"/>
            <a:ext cx="517072" cy="876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71500" y="2971800"/>
            <a:ext cx="258536" cy="952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70115" y="3940629"/>
            <a:ext cx="470807" cy="8980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89165" y="4857750"/>
            <a:ext cx="517072" cy="876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876800" y="1655802"/>
            <a:ext cx="3981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Replace a leaf-path by a thorn or a twig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495301" y="5736771"/>
            <a:ext cx="410936" cy="438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Flowchart: Connector 32"/>
          <p:cNvSpPr/>
          <p:nvPr/>
        </p:nvSpPr>
        <p:spPr>
          <a:xfrm>
            <a:off x="2743200" y="4082143"/>
            <a:ext cx="76200" cy="76200"/>
          </a:xfrm>
          <a:prstGeom prst="flowChartConnector">
            <a:avLst/>
          </a:prstGeom>
          <a:solidFill>
            <a:srgbClr val="7030A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Flowchart: Connector 36"/>
          <p:cNvSpPr/>
          <p:nvPr/>
        </p:nvSpPr>
        <p:spPr>
          <a:xfrm>
            <a:off x="3831771" y="3981450"/>
            <a:ext cx="76200" cy="76200"/>
          </a:xfrm>
          <a:prstGeom prst="flowChartConnector">
            <a:avLst/>
          </a:prstGeom>
          <a:solidFill>
            <a:srgbClr val="7030A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1077684" y="3924300"/>
            <a:ext cx="353787" cy="110490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9" name="Flowchart: Connector 38"/>
          <p:cNvSpPr/>
          <p:nvPr/>
        </p:nvSpPr>
        <p:spPr>
          <a:xfrm>
            <a:off x="1888671" y="4781550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09457" y="2662535"/>
            <a:ext cx="39814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Stem: paths where each vertex is allowed to have twigs or thorns but no backbone (normal vertex). </a:t>
            </a:r>
          </a:p>
        </p:txBody>
      </p:sp>
      <p:sp>
        <p:nvSpPr>
          <p:cNvPr id="42" name="Flowchart: Connector 41"/>
          <p:cNvSpPr/>
          <p:nvPr/>
        </p:nvSpPr>
        <p:spPr>
          <a:xfrm>
            <a:off x="6096000" y="2209800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Flowchart: Connector 43"/>
          <p:cNvSpPr/>
          <p:nvPr/>
        </p:nvSpPr>
        <p:spPr>
          <a:xfrm>
            <a:off x="8782050" y="1861457"/>
            <a:ext cx="76200" cy="76200"/>
          </a:xfrm>
          <a:prstGeom prst="flowChartConnector">
            <a:avLst/>
          </a:prstGeom>
          <a:solidFill>
            <a:srgbClr val="7030A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06237" y="5029200"/>
            <a:ext cx="1619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A leaf Stem</a:t>
            </a:r>
          </a:p>
        </p:txBody>
      </p:sp>
    </p:spTree>
    <p:extLst>
      <p:ext uri="{BB962C8B-B14F-4D97-AF65-F5344CB8AC3E}">
        <p14:creationId xmlns:p14="http://schemas.microsoft.com/office/powerpoint/2010/main" val="377605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Phase 0: Replacing </a:t>
            </a:r>
            <a:r>
              <a:rPr lang="en-US" dirty="0" smtClean="0"/>
              <a:t>leaf-stems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97220" y="3979568"/>
            <a:ext cx="152400" cy="838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49620" y="4817768"/>
            <a:ext cx="419100" cy="7620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663920" y="5579768"/>
            <a:ext cx="304800" cy="6096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Flowchart: Connector 6"/>
          <p:cNvSpPr/>
          <p:nvPr/>
        </p:nvSpPr>
        <p:spPr>
          <a:xfrm>
            <a:off x="1908849" y="5541668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1359120" y="3906264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1490811" y="4779668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1633388" y="6151268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401600" y="3109060"/>
            <a:ext cx="148020" cy="83530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1511520" y="303286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1342791" y="3906264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397220" y="2232760"/>
            <a:ext cx="152400" cy="838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Flowchart: Connector 14"/>
          <p:cNvSpPr/>
          <p:nvPr/>
        </p:nvSpPr>
        <p:spPr>
          <a:xfrm>
            <a:off x="1365625" y="223276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flipH="1">
                <a:off x="1220870" y="5996635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220870" y="5996635"/>
                <a:ext cx="441909" cy="461665"/>
              </a:xfrm>
              <a:prstGeom prst="rect">
                <a:avLst/>
              </a:prstGeom>
              <a:blipFill rotWithShape="1">
                <a:blip r:embed="rId2"/>
                <a:stretch>
                  <a:fillRect r="-2740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 flipH="1">
                <a:off x="1433726" y="5310835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433726" y="5310835"/>
                <a:ext cx="441909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4110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flipH="1">
                <a:off x="1555670" y="4548835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555670" y="4548835"/>
                <a:ext cx="441909" cy="461665"/>
              </a:xfrm>
              <a:prstGeom prst="rect">
                <a:avLst/>
              </a:prstGeom>
              <a:blipFill rotWithShape="1">
                <a:blip r:embed="rId4"/>
                <a:stretch>
                  <a:fillRect r="-4110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 flipH="1">
                <a:off x="938982" y="3713531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38982" y="3713531"/>
                <a:ext cx="441909" cy="461665"/>
              </a:xfrm>
              <a:prstGeom prst="rect">
                <a:avLst/>
              </a:prstGeom>
              <a:blipFill rotWithShape="1">
                <a:blip r:embed="rId5"/>
                <a:stretch>
                  <a:fillRect r="-1370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 flipH="1">
                <a:off x="986373" y="2828197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86373" y="2828197"/>
                <a:ext cx="441909" cy="461665"/>
              </a:xfrm>
              <a:prstGeom prst="rect">
                <a:avLst/>
              </a:prstGeom>
              <a:blipFill rotWithShape="1">
                <a:blip r:embed="rId6"/>
                <a:stretch>
                  <a:fillRect r="-4167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flipH="1">
                <a:off x="959691" y="2001927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59691" y="2001927"/>
                <a:ext cx="441909" cy="461665"/>
              </a:xfrm>
              <a:prstGeom prst="rect">
                <a:avLst/>
              </a:prstGeom>
              <a:blipFill rotWithShape="1">
                <a:blip r:embed="rId7"/>
                <a:stretch>
                  <a:fillRect r="-4110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 flipH="1">
            <a:off x="1410282" y="1415275"/>
            <a:ext cx="536667" cy="83530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566597" y="3059029"/>
            <a:ext cx="822261" cy="3794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1083" y="3109060"/>
            <a:ext cx="724587" cy="67399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92983" y="3758576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391221" y="3944364"/>
            <a:ext cx="894779" cy="1704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9" idx="3"/>
          </p:cNvCxnSpPr>
          <p:nvPr/>
        </p:nvCxnSpPr>
        <p:spPr>
          <a:xfrm flipV="1">
            <a:off x="609600" y="4844709"/>
            <a:ext cx="892370" cy="1115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968720" y="5432530"/>
            <a:ext cx="808912" cy="14723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" name="Flowchart: Connector 42"/>
          <p:cNvSpPr/>
          <p:nvPr/>
        </p:nvSpPr>
        <p:spPr>
          <a:xfrm>
            <a:off x="2312658" y="2994760"/>
            <a:ext cx="76200" cy="76200"/>
          </a:xfrm>
          <a:prstGeom prst="flowChartConnector">
            <a:avLst/>
          </a:prstGeom>
          <a:solidFill>
            <a:srgbClr val="7030A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Flowchart: Connector 43"/>
          <p:cNvSpPr/>
          <p:nvPr/>
        </p:nvSpPr>
        <p:spPr>
          <a:xfrm>
            <a:off x="571500" y="4808750"/>
            <a:ext cx="76200" cy="76200"/>
          </a:xfrm>
          <a:prstGeom prst="flowChartConnector">
            <a:avLst/>
          </a:prstGeom>
          <a:solidFill>
            <a:srgbClr val="7030A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Flowchart: Connector 44"/>
          <p:cNvSpPr/>
          <p:nvPr/>
        </p:nvSpPr>
        <p:spPr>
          <a:xfrm>
            <a:off x="2247900" y="4076700"/>
            <a:ext cx="76200" cy="76200"/>
          </a:xfrm>
          <a:prstGeom prst="flowChartConnector">
            <a:avLst/>
          </a:prstGeom>
          <a:solidFill>
            <a:srgbClr val="7030A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lowchart: Connector 45"/>
          <p:cNvSpPr/>
          <p:nvPr/>
        </p:nvSpPr>
        <p:spPr>
          <a:xfrm>
            <a:off x="2739532" y="5394430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>
            <a:stCxn id="15" idx="5"/>
          </p:cNvCxnSpPr>
          <p:nvPr/>
        </p:nvCxnSpPr>
        <p:spPr>
          <a:xfrm>
            <a:off x="1430666" y="2297801"/>
            <a:ext cx="1308866" cy="17702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1" name="Flowchart: Connector 50"/>
          <p:cNvSpPr/>
          <p:nvPr/>
        </p:nvSpPr>
        <p:spPr>
          <a:xfrm>
            <a:off x="2705281" y="2452224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200400" y="3244396"/>
            <a:ext cx="5765023" cy="28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3562304" y="1521346"/>
            <a:ext cx="0" cy="1736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Flowchart: Connector 53"/>
          <p:cNvSpPr/>
          <p:nvPr/>
        </p:nvSpPr>
        <p:spPr>
          <a:xfrm>
            <a:off x="3526350" y="3189967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Flowchart: Connector 54"/>
          <p:cNvSpPr/>
          <p:nvPr/>
        </p:nvSpPr>
        <p:spPr>
          <a:xfrm>
            <a:off x="4393423" y="3209191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Flowchart: Connector 55"/>
          <p:cNvSpPr/>
          <p:nvPr/>
        </p:nvSpPr>
        <p:spPr>
          <a:xfrm>
            <a:off x="5384023" y="3189967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Flowchart: Connector 56"/>
          <p:cNvSpPr/>
          <p:nvPr/>
        </p:nvSpPr>
        <p:spPr>
          <a:xfrm>
            <a:off x="6184123" y="32034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Flowchart: Connector 57"/>
          <p:cNvSpPr/>
          <p:nvPr/>
        </p:nvSpPr>
        <p:spPr>
          <a:xfrm>
            <a:off x="6908023" y="3209191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Flowchart: Connector 58"/>
          <p:cNvSpPr/>
          <p:nvPr/>
        </p:nvSpPr>
        <p:spPr>
          <a:xfrm>
            <a:off x="7898623" y="3211738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 flipH="1">
                <a:off x="7753868" y="3230613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753868" y="3230613"/>
                <a:ext cx="441909" cy="461665"/>
              </a:xfrm>
              <a:prstGeom prst="rect">
                <a:avLst/>
              </a:prstGeom>
              <a:blipFill rotWithShape="1">
                <a:blip r:embed="rId8"/>
                <a:stretch>
                  <a:fillRect r="-15278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 flipH="1">
                <a:off x="4210568" y="3230614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10568" y="3230614"/>
                <a:ext cx="441909" cy="461665"/>
              </a:xfrm>
              <a:prstGeom prst="rect">
                <a:avLst/>
              </a:prstGeom>
              <a:blipFill rotWithShape="1">
                <a:blip r:embed="rId9"/>
                <a:stretch>
                  <a:fillRect r="-416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 flipH="1">
                <a:off x="5201168" y="3241500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201168" y="3241500"/>
                <a:ext cx="441909" cy="461665"/>
              </a:xfrm>
              <a:prstGeom prst="rect">
                <a:avLst/>
              </a:prstGeom>
              <a:blipFill rotWithShape="1">
                <a:blip r:embed="rId10"/>
                <a:stretch>
                  <a:fillRect r="-4110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 flipH="1">
                <a:off x="6001268" y="3247291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001268" y="3247291"/>
                <a:ext cx="441909" cy="461665"/>
              </a:xfrm>
              <a:prstGeom prst="rect">
                <a:avLst/>
              </a:prstGeom>
              <a:blipFill rotWithShape="1">
                <a:blip r:embed="rId11"/>
                <a:stretch>
                  <a:fillRect r="-1370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 flipH="1">
                <a:off x="6725168" y="3247291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725168" y="3247291"/>
                <a:ext cx="441909" cy="461665"/>
              </a:xfrm>
              <a:prstGeom prst="rect">
                <a:avLst/>
              </a:prstGeom>
              <a:blipFill rotWithShape="1">
                <a:blip r:embed="rId12"/>
                <a:stretch>
                  <a:fillRect r="-4110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Connector 66"/>
          <p:cNvCxnSpPr/>
          <p:nvPr/>
        </p:nvCxnSpPr>
        <p:spPr>
          <a:xfrm flipH="1">
            <a:off x="5411236" y="2386315"/>
            <a:ext cx="1755841" cy="89328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422122" y="3249838"/>
            <a:ext cx="0" cy="86049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 flipH="1">
                <a:off x="2843431" y="5163597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843431" y="5163597"/>
                <a:ext cx="441909" cy="461665"/>
              </a:xfrm>
              <a:prstGeom prst="rect">
                <a:avLst/>
              </a:prstGeom>
              <a:blipFill rotWithShape="1">
                <a:blip r:embed="rId13"/>
                <a:stretch>
                  <a:fillRect r="-15068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 flipH="1">
                <a:off x="2335723" y="3935847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335723" y="3935847"/>
                <a:ext cx="441909" cy="461665"/>
              </a:xfrm>
              <a:prstGeom prst="rect">
                <a:avLst/>
              </a:prstGeom>
              <a:blipFill rotWithShape="1">
                <a:blip r:embed="rId14"/>
                <a:stretch>
                  <a:fillRect r="-6849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 flipH="1">
                <a:off x="205791" y="4619455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05791" y="4619455"/>
                <a:ext cx="441909" cy="461665"/>
              </a:xfrm>
              <a:prstGeom prst="rect">
                <a:avLst/>
              </a:prstGeom>
              <a:blipFill rotWithShape="1">
                <a:blip r:embed="rId15"/>
                <a:stretch>
                  <a:fillRect r="-6944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 flipH="1">
                <a:off x="350543" y="3647691"/>
                <a:ext cx="4424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50543" y="3647691"/>
                <a:ext cx="442439" cy="461665"/>
              </a:xfrm>
              <a:prstGeom prst="rect">
                <a:avLst/>
              </a:prstGeom>
              <a:blipFill rotWithShape="1">
                <a:blip r:embed="rId16"/>
                <a:stretch>
                  <a:fillRect r="-15278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 flipH="1">
                <a:off x="2388858" y="2774439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388858" y="2774439"/>
                <a:ext cx="441909" cy="461665"/>
              </a:xfrm>
              <a:prstGeom prst="rect">
                <a:avLst/>
              </a:prstGeom>
              <a:blipFill rotWithShape="1">
                <a:blip r:embed="rId17"/>
                <a:stretch>
                  <a:fillRect r="-6944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Flowchart: Connector 94"/>
          <p:cNvSpPr/>
          <p:nvPr/>
        </p:nvSpPr>
        <p:spPr>
          <a:xfrm>
            <a:off x="5374174" y="4072235"/>
            <a:ext cx="76200" cy="76200"/>
          </a:xfrm>
          <a:prstGeom prst="flowChartConnector">
            <a:avLst/>
          </a:prstGeom>
          <a:solidFill>
            <a:srgbClr val="7030A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flipV="1">
            <a:off x="6222223" y="3272916"/>
            <a:ext cx="0" cy="86049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7" name="Flowchart: Connector 96"/>
          <p:cNvSpPr/>
          <p:nvPr/>
        </p:nvSpPr>
        <p:spPr>
          <a:xfrm>
            <a:off x="6184123" y="4057213"/>
            <a:ext cx="76200" cy="76200"/>
          </a:xfrm>
          <a:prstGeom prst="flowChartConnector">
            <a:avLst/>
          </a:prstGeom>
          <a:solidFill>
            <a:srgbClr val="7030A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6958046" y="3285391"/>
            <a:ext cx="0" cy="86049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9" name="Flowchart: Connector 98"/>
          <p:cNvSpPr/>
          <p:nvPr/>
        </p:nvSpPr>
        <p:spPr>
          <a:xfrm>
            <a:off x="6925389" y="4133413"/>
            <a:ext cx="76200" cy="76200"/>
          </a:xfrm>
          <a:prstGeom prst="flowChartConnector">
            <a:avLst/>
          </a:prstGeom>
          <a:solidFill>
            <a:srgbClr val="7030A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 flipH="1">
                <a:off x="5201168" y="4095313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201168" y="4095313"/>
                <a:ext cx="441909" cy="461665"/>
              </a:xfrm>
              <a:prstGeom prst="rect">
                <a:avLst/>
              </a:prstGeom>
              <a:blipFill rotWithShape="1">
                <a:blip r:embed="rId18"/>
                <a:stretch>
                  <a:fillRect r="-6849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 flipH="1">
                <a:off x="6001268" y="4110335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001268" y="4110335"/>
                <a:ext cx="441909" cy="461665"/>
              </a:xfrm>
              <a:prstGeom prst="rect">
                <a:avLst/>
              </a:prstGeom>
              <a:blipFill rotWithShape="1">
                <a:blip r:embed="rId19"/>
                <a:stretch>
                  <a:fillRect r="-6849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 flipH="1">
                <a:off x="6780634" y="4091110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780634" y="4091110"/>
                <a:ext cx="441909" cy="461665"/>
              </a:xfrm>
              <a:prstGeom prst="rect">
                <a:avLst/>
              </a:prstGeom>
              <a:blipFill rotWithShape="1">
                <a:blip r:embed="rId20"/>
                <a:stretch>
                  <a:fillRect r="-6849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3418266" y="5346615"/>
                <a:ext cx="542494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 2D </a:t>
                </a:r>
                <a:r>
                  <a:rPr lang="en-US" dirty="0" err="1"/>
                  <a:t>sublist</a:t>
                </a:r>
                <a:r>
                  <a:rPr lang="en-US" dirty="0"/>
                  <a:t> LP </a:t>
                </a:r>
                <a:r>
                  <a:rPr lang="en-US" dirty="0" smtClean="0"/>
                  <a:t>queries: The optimal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r>
                  <a:rPr lang="en-US" dirty="0" smtClean="0"/>
                  <a:t> is the y-coordinate of the lowest common intersections of half-planes. </a:t>
                </a:r>
                <a:endParaRPr lang="en-US" dirty="0"/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266" y="5346615"/>
                <a:ext cx="5424948" cy="923330"/>
              </a:xfrm>
              <a:prstGeom prst="rect">
                <a:avLst/>
              </a:prstGeom>
              <a:blipFill rotWithShape="1">
                <a:blip r:embed="rId21"/>
                <a:stretch>
                  <a:fillRect l="-1011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3429560" y="4700284"/>
                <a:ext cx="574971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The center covering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/>
                        <a:cs typeface="Times New Roman" panose="02020603050405020304" pitchFamily="18" charset="0"/>
                      </a:rPr>
                      <m:t>π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  <m:r>
                      <a:rPr lang="en-US" i="1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determined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 smtClean="0"/>
                  <a:t> and a backbone or a thorn below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 smtClean="0"/>
                  <a:t>. </a:t>
                </a:r>
                <a:endParaRPr lang="en-US" dirty="0"/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560" y="4700284"/>
                <a:ext cx="5749715" cy="646331"/>
              </a:xfrm>
              <a:prstGeom prst="rect">
                <a:avLst/>
              </a:prstGeom>
              <a:blipFill rotWithShape="1">
                <a:blip r:embed="rId22"/>
                <a:stretch>
                  <a:fillRect l="-95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Straight Connector 78"/>
          <p:cNvCxnSpPr/>
          <p:nvPr/>
        </p:nvCxnSpPr>
        <p:spPr>
          <a:xfrm flipH="1">
            <a:off x="6210961" y="2528424"/>
            <a:ext cx="1281651" cy="717419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082911" y="2133600"/>
            <a:ext cx="1815712" cy="111079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6963489" y="2551831"/>
            <a:ext cx="711977" cy="705787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6908024" y="2641866"/>
            <a:ext cx="1169176" cy="352894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6222223" y="2379156"/>
            <a:ext cx="1397777" cy="615604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5409695" y="2270860"/>
            <a:ext cx="1442091" cy="584321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1" name="Multiply 69"/>
          <p:cNvSpPr/>
          <p:nvPr/>
        </p:nvSpPr>
        <p:spPr>
          <a:xfrm>
            <a:off x="6441582" y="2250579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 flipH="1">
                <a:off x="3305395" y="3241499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305395" y="3241499"/>
                <a:ext cx="441909" cy="461665"/>
              </a:xfrm>
              <a:prstGeom prst="rect">
                <a:avLst/>
              </a:prstGeom>
              <a:blipFill rotWithShape="1">
                <a:blip r:embed="rId23"/>
                <a:stretch>
                  <a:fillRect r="-2740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16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46" y="-5704"/>
            <a:ext cx="8077200" cy="544295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Phase 1: a sub-linear </a:t>
            </a:r>
            <a:r>
              <a:rPr lang="en-US" sz="3600" dirty="0"/>
              <a:t>decision algorithm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11780" y="1079768"/>
            <a:ext cx="480059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Perform a stem partition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Partition stems into </a:t>
            </a:r>
            <a:r>
              <a:rPr lang="en-US" sz="2000" dirty="0" err="1" smtClean="0"/>
              <a:t>substems</a:t>
            </a:r>
            <a:r>
              <a:rPr lang="en-US" sz="2000" dirty="0" smtClean="0"/>
              <a:t> of size r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524000" y="1485900"/>
            <a:ext cx="9144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1485900"/>
            <a:ext cx="9144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81000" y="2095500"/>
            <a:ext cx="114300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0" y="2095500"/>
            <a:ext cx="6858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590800" y="2171700"/>
            <a:ext cx="7620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52800" y="2171700"/>
            <a:ext cx="10668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219200" y="3086100"/>
            <a:ext cx="99060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3105150"/>
            <a:ext cx="3810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90800" y="3086100"/>
            <a:ext cx="15240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52800" y="2190750"/>
            <a:ext cx="190500" cy="1126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343400" y="3124200"/>
            <a:ext cx="762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lowchart: Connector 16"/>
          <p:cNvSpPr/>
          <p:nvPr/>
        </p:nvSpPr>
        <p:spPr>
          <a:xfrm>
            <a:off x="2705100" y="3886200"/>
            <a:ext cx="76200" cy="76200"/>
          </a:xfrm>
          <a:prstGeom prst="flowChartConnector">
            <a:avLst/>
          </a:prstGeom>
          <a:solidFill>
            <a:srgbClr val="7030A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543300" y="4114800"/>
            <a:ext cx="789214" cy="438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40971" y="3924300"/>
            <a:ext cx="517072" cy="876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1000" y="2933700"/>
            <a:ext cx="258536" cy="952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79615" y="3902529"/>
            <a:ext cx="470807" cy="8980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8665" y="4819650"/>
            <a:ext cx="517072" cy="876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902155" y="4947241"/>
            <a:ext cx="621845" cy="400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Flowchart: Connector 23"/>
          <p:cNvSpPr/>
          <p:nvPr/>
        </p:nvSpPr>
        <p:spPr>
          <a:xfrm>
            <a:off x="2552700" y="4044043"/>
            <a:ext cx="76200" cy="76200"/>
          </a:xfrm>
          <a:prstGeom prst="flowChartConnector">
            <a:avLst/>
          </a:prstGeom>
          <a:solidFill>
            <a:srgbClr val="7030A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887184" y="3886200"/>
            <a:ext cx="353787" cy="1104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6" name="Flowchart: Connector 25"/>
          <p:cNvSpPr/>
          <p:nvPr/>
        </p:nvSpPr>
        <p:spPr>
          <a:xfrm>
            <a:off x="1698171" y="4743450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lowchart: Connector 26"/>
          <p:cNvSpPr/>
          <p:nvPr/>
        </p:nvSpPr>
        <p:spPr>
          <a:xfrm>
            <a:off x="3505200" y="3279179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8" name="Flowchart: Connector 27"/>
          <p:cNvSpPr/>
          <p:nvPr/>
        </p:nvSpPr>
        <p:spPr>
          <a:xfrm>
            <a:off x="1485900" y="5347291"/>
            <a:ext cx="76200" cy="76200"/>
          </a:xfrm>
          <a:prstGeom prst="flowChartConnector">
            <a:avLst/>
          </a:prstGeom>
          <a:solidFill>
            <a:srgbClr val="7030A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lowchart: Connector 28"/>
          <p:cNvSpPr/>
          <p:nvPr/>
        </p:nvSpPr>
        <p:spPr>
          <a:xfrm>
            <a:off x="574222" y="3867367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lowchart: Connector 29"/>
          <p:cNvSpPr/>
          <p:nvPr/>
        </p:nvSpPr>
        <p:spPr>
          <a:xfrm>
            <a:off x="1499507" y="20574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lowchart: Connector 30"/>
          <p:cNvSpPr/>
          <p:nvPr/>
        </p:nvSpPr>
        <p:spPr>
          <a:xfrm>
            <a:off x="902155" y="2490324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Flowchart: Connector 31"/>
          <p:cNvSpPr/>
          <p:nvPr/>
        </p:nvSpPr>
        <p:spPr>
          <a:xfrm>
            <a:off x="1943100" y="17526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lowchart: Connector 32"/>
          <p:cNvSpPr/>
          <p:nvPr/>
        </p:nvSpPr>
        <p:spPr>
          <a:xfrm>
            <a:off x="342900" y="28956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lowchart: Connector 33"/>
          <p:cNvSpPr/>
          <p:nvPr/>
        </p:nvSpPr>
        <p:spPr>
          <a:xfrm>
            <a:off x="141515" y="478155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Flowchart: Connector 34"/>
          <p:cNvSpPr/>
          <p:nvPr/>
        </p:nvSpPr>
        <p:spPr>
          <a:xfrm>
            <a:off x="677637" y="565785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Flowchart: Connector 35"/>
          <p:cNvSpPr/>
          <p:nvPr/>
        </p:nvSpPr>
        <p:spPr>
          <a:xfrm>
            <a:off x="2171700" y="306705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Flowchart: Connector 36"/>
          <p:cNvSpPr/>
          <p:nvPr/>
        </p:nvSpPr>
        <p:spPr>
          <a:xfrm>
            <a:off x="1202871" y="3867367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Flowchart: Connector 37"/>
          <p:cNvSpPr/>
          <p:nvPr/>
        </p:nvSpPr>
        <p:spPr>
          <a:xfrm>
            <a:off x="887184" y="494473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Flowchart: Connector 38"/>
          <p:cNvSpPr/>
          <p:nvPr/>
        </p:nvSpPr>
        <p:spPr>
          <a:xfrm>
            <a:off x="2416629" y="1442357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lowchart: Connector 39"/>
          <p:cNvSpPr/>
          <p:nvPr/>
        </p:nvSpPr>
        <p:spPr>
          <a:xfrm>
            <a:off x="3298552" y="211748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Flowchart: Connector 40"/>
          <p:cNvSpPr/>
          <p:nvPr/>
        </p:nvSpPr>
        <p:spPr>
          <a:xfrm>
            <a:off x="2552700" y="302895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lowchart: Connector 41"/>
          <p:cNvSpPr/>
          <p:nvPr/>
        </p:nvSpPr>
        <p:spPr>
          <a:xfrm>
            <a:off x="4381500" y="314325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lowchart: Connector 42"/>
          <p:cNvSpPr/>
          <p:nvPr/>
        </p:nvSpPr>
        <p:spPr>
          <a:xfrm>
            <a:off x="4321809" y="40767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Flowchart: Connector 43"/>
          <p:cNvSpPr/>
          <p:nvPr/>
        </p:nvSpPr>
        <p:spPr>
          <a:xfrm>
            <a:off x="3543300" y="451485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Flowchart: Connector 44"/>
          <p:cNvSpPr/>
          <p:nvPr/>
        </p:nvSpPr>
        <p:spPr>
          <a:xfrm>
            <a:off x="3878036" y="2672757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5992585" y="2468236"/>
            <a:ext cx="914400" cy="6096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906985" y="2468236"/>
            <a:ext cx="914400" cy="68580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849585" y="3077836"/>
            <a:ext cx="114300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992585" y="3077836"/>
            <a:ext cx="6858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059385" y="3154036"/>
            <a:ext cx="762000" cy="914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21385" y="3154036"/>
            <a:ext cx="1066800" cy="9906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687785" y="4068436"/>
            <a:ext cx="990600" cy="8382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678385" y="4087486"/>
            <a:ext cx="3810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059385" y="4068436"/>
            <a:ext cx="15240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821385" y="3173086"/>
            <a:ext cx="190500" cy="1126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8811985" y="4106536"/>
            <a:ext cx="76200" cy="9906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Flowchart: Connector 57"/>
          <p:cNvSpPr/>
          <p:nvPr/>
        </p:nvSpPr>
        <p:spPr>
          <a:xfrm>
            <a:off x="7173685" y="4868536"/>
            <a:ext cx="76200" cy="76200"/>
          </a:xfrm>
          <a:prstGeom prst="flowChartConnector">
            <a:avLst/>
          </a:prstGeom>
          <a:solidFill>
            <a:srgbClr val="7030A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8011885" y="5097136"/>
            <a:ext cx="789214" cy="43815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709556" y="4906636"/>
            <a:ext cx="517072" cy="876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849585" y="3916036"/>
            <a:ext cx="258536" cy="952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4648200" y="4884865"/>
            <a:ext cx="470807" cy="898071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667250" y="5801986"/>
            <a:ext cx="517072" cy="8763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370740" y="5929577"/>
            <a:ext cx="621845" cy="400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5" name="Flowchart: Connector 64"/>
          <p:cNvSpPr/>
          <p:nvPr/>
        </p:nvSpPr>
        <p:spPr>
          <a:xfrm>
            <a:off x="7021285" y="5026379"/>
            <a:ext cx="76200" cy="76200"/>
          </a:xfrm>
          <a:prstGeom prst="flowChartConnector">
            <a:avLst/>
          </a:prstGeom>
          <a:solidFill>
            <a:srgbClr val="7030A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5355769" y="4868536"/>
            <a:ext cx="353787" cy="11049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7" name="Flowchart: Connector 66"/>
          <p:cNvSpPr/>
          <p:nvPr/>
        </p:nvSpPr>
        <p:spPr>
          <a:xfrm>
            <a:off x="6166756" y="5725786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Flowchart: Connector 67"/>
          <p:cNvSpPr/>
          <p:nvPr/>
        </p:nvSpPr>
        <p:spPr>
          <a:xfrm>
            <a:off x="7973785" y="4261515"/>
            <a:ext cx="76200" cy="76200"/>
          </a:xfrm>
          <a:prstGeom prst="flowChartConnector">
            <a:avLst/>
          </a:prstGeom>
          <a:solidFill>
            <a:srgbClr val="00B05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9" name="Flowchart: Connector 68"/>
          <p:cNvSpPr/>
          <p:nvPr/>
        </p:nvSpPr>
        <p:spPr>
          <a:xfrm>
            <a:off x="5954485" y="6329627"/>
            <a:ext cx="76200" cy="76200"/>
          </a:xfrm>
          <a:prstGeom prst="flowChartConnector">
            <a:avLst/>
          </a:prstGeom>
          <a:solidFill>
            <a:srgbClr val="7030A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Flowchart: Connector 69"/>
          <p:cNvSpPr/>
          <p:nvPr/>
        </p:nvSpPr>
        <p:spPr>
          <a:xfrm>
            <a:off x="5042807" y="484970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Flowchart: Connector 70"/>
          <p:cNvSpPr/>
          <p:nvPr/>
        </p:nvSpPr>
        <p:spPr>
          <a:xfrm>
            <a:off x="5968092" y="303973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Flowchart: Connector 73"/>
          <p:cNvSpPr/>
          <p:nvPr/>
        </p:nvSpPr>
        <p:spPr>
          <a:xfrm>
            <a:off x="4811485" y="387793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Flowchart: Connector 74"/>
          <p:cNvSpPr/>
          <p:nvPr/>
        </p:nvSpPr>
        <p:spPr>
          <a:xfrm>
            <a:off x="4610100" y="57638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Flowchart: Connector 75"/>
          <p:cNvSpPr/>
          <p:nvPr/>
        </p:nvSpPr>
        <p:spPr>
          <a:xfrm>
            <a:off x="5146222" y="66401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Flowchart: Connector 76"/>
          <p:cNvSpPr/>
          <p:nvPr/>
        </p:nvSpPr>
        <p:spPr>
          <a:xfrm>
            <a:off x="6640285" y="40493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Flowchart: Connector 77"/>
          <p:cNvSpPr/>
          <p:nvPr/>
        </p:nvSpPr>
        <p:spPr>
          <a:xfrm>
            <a:off x="5671456" y="484970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Flowchart: Connector 78"/>
          <p:cNvSpPr/>
          <p:nvPr/>
        </p:nvSpPr>
        <p:spPr>
          <a:xfrm>
            <a:off x="5355769" y="5927072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Flowchart: Connector 79"/>
          <p:cNvSpPr/>
          <p:nvPr/>
        </p:nvSpPr>
        <p:spPr>
          <a:xfrm>
            <a:off x="6885214" y="242469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Flowchart: Connector 80"/>
          <p:cNvSpPr/>
          <p:nvPr/>
        </p:nvSpPr>
        <p:spPr>
          <a:xfrm>
            <a:off x="7767137" y="309982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Flowchart: Connector 81"/>
          <p:cNvSpPr/>
          <p:nvPr/>
        </p:nvSpPr>
        <p:spPr>
          <a:xfrm>
            <a:off x="7021285" y="40112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Flowchart: Connector 82"/>
          <p:cNvSpPr/>
          <p:nvPr/>
        </p:nvSpPr>
        <p:spPr>
          <a:xfrm>
            <a:off x="8850085" y="41255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Flowchart: Connector 83"/>
          <p:cNvSpPr/>
          <p:nvPr/>
        </p:nvSpPr>
        <p:spPr>
          <a:xfrm>
            <a:off x="8790394" y="505903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Flowchart: Connector 84"/>
          <p:cNvSpPr/>
          <p:nvPr/>
        </p:nvSpPr>
        <p:spPr>
          <a:xfrm>
            <a:off x="8011885" y="549718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Flowchart: Connector 85"/>
          <p:cNvSpPr/>
          <p:nvPr/>
        </p:nvSpPr>
        <p:spPr>
          <a:xfrm>
            <a:off x="8346621" y="3655093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1193074" y="3074126"/>
            <a:ext cx="2525486" cy="2673531"/>
          </a:xfrm>
          <a:custGeom>
            <a:avLst/>
            <a:gdLst>
              <a:gd name="connsiteX0" fmla="*/ 2525486 w 2525486"/>
              <a:gd name="connsiteY0" fmla="*/ 0 h 2673531"/>
              <a:gd name="connsiteX1" fmla="*/ 1541417 w 2525486"/>
              <a:gd name="connsiteY1" fmla="*/ 330925 h 2673531"/>
              <a:gd name="connsiteX2" fmla="*/ 513806 w 2525486"/>
              <a:gd name="connsiteY2" fmla="*/ 1166948 h 2673531"/>
              <a:gd name="connsiteX3" fmla="*/ 0 w 2525486"/>
              <a:gd name="connsiteY3" fmla="*/ 2429691 h 2673531"/>
              <a:gd name="connsiteX4" fmla="*/ 505097 w 2525486"/>
              <a:gd name="connsiteY4" fmla="*/ 2673531 h 2673531"/>
              <a:gd name="connsiteX5" fmla="*/ 1497875 w 2525486"/>
              <a:gd name="connsiteY5" fmla="*/ 1741714 h 2673531"/>
              <a:gd name="connsiteX6" fmla="*/ 2394857 w 2525486"/>
              <a:gd name="connsiteY6" fmla="*/ 923108 h 2673531"/>
              <a:gd name="connsiteX7" fmla="*/ 2525486 w 2525486"/>
              <a:gd name="connsiteY7" fmla="*/ 0 h 2673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5486" h="2673531">
                <a:moveTo>
                  <a:pt x="2525486" y="0"/>
                </a:moveTo>
                <a:lnTo>
                  <a:pt x="1541417" y="330925"/>
                </a:lnTo>
                <a:lnTo>
                  <a:pt x="513806" y="1166948"/>
                </a:lnTo>
                <a:lnTo>
                  <a:pt x="0" y="2429691"/>
                </a:lnTo>
                <a:lnTo>
                  <a:pt x="505097" y="2673531"/>
                </a:lnTo>
                <a:lnTo>
                  <a:pt x="1497875" y="1741714"/>
                </a:lnTo>
                <a:lnTo>
                  <a:pt x="2394857" y="923108"/>
                </a:lnTo>
                <a:lnTo>
                  <a:pt x="2525486" y="0"/>
                </a:lnTo>
                <a:close/>
              </a:path>
            </a:pathLst>
          </a:cu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8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8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4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en-US" sz="3600" dirty="0" smtClean="0"/>
                  <a:t>Phase 1: an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𝑂</m:t>
                    </m:r>
                    <m:r>
                      <a:rPr lang="en-US" sz="3600" i="1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𝑟</m:t>
                        </m:r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3600">
                                        <a:latin typeface="Cambria Math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3600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36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36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3600" dirty="0"/>
                  <a:t> decision algorithm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222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343400" y="1915386"/>
            <a:ext cx="397369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Compute half-planes as described in phase 0</a:t>
            </a:r>
          </a:p>
        </p:txBody>
      </p:sp>
      <p:sp>
        <p:nvSpPr>
          <p:cNvPr id="87" name="Flowchart: Connector 86"/>
          <p:cNvSpPr/>
          <p:nvPr/>
        </p:nvSpPr>
        <p:spPr>
          <a:xfrm>
            <a:off x="484412" y="5221766"/>
            <a:ext cx="228600" cy="220336"/>
          </a:xfrm>
          <a:prstGeom prst="flowChartConnector">
            <a:avLst/>
          </a:prstGeom>
          <a:solidFill>
            <a:srgbClr val="00B0F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Flowchart: Connector 87"/>
          <p:cNvSpPr/>
          <p:nvPr/>
        </p:nvSpPr>
        <p:spPr>
          <a:xfrm>
            <a:off x="484412" y="4081403"/>
            <a:ext cx="228600" cy="220336"/>
          </a:xfrm>
          <a:prstGeom prst="flowChartConnector">
            <a:avLst/>
          </a:prstGeom>
          <a:solidFill>
            <a:schemeClr val="tx1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Flowchart: Connector 88"/>
          <p:cNvSpPr/>
          <p:nvPr/>
        </p:nvSpPr>
        <p:spPr>
          <a:xfrm>
            <a:off x="1562099" y="5249380"/>
            <a:ext cx="228600" cy="220336"/>
          </a:xfrm>
          <a:prstGeom prst="flowChartConnector">
            <a:avLst/>
          </a:prstGeom>
          <a:solidFill>
            <a:srgbClr val="00B0F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Flowchart: Connector 89"/>
          <p:cNvSpPr/>
          <p:nvPr/>
        </p:nvSpPr>
        <p:spPr>
          <a:xfrm>
            <a:off x="1562099" y="4081403"/>
            <a:ext cx="228600" cy="220336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Flowchart: Connector 90"/>
          <p:cNvSpPr/>
          <p:nvPr/>
        </p:nvSpPr>
        <p:spPr>
          <a:xfrm>
            <a:off x="2389413" y="4153855"/>
            <a:ext cx="228600" cy="220336"/>
          </a:xfrm>
          <a:prstGeom prst="flowChartConnector">
            <a:avLst/>
          </a:prstGeom>
          <a:solidFill>
            <a:srgbClr val="00B0F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Flowchart: Connector 92"/>
          <p:cNvSpPr/>
          <p:nvPr/>
        </p:nvSpPr>
        <p:spPr>
          <a:xfrm>
            <a:off x="3581400" y="5308325"/>
            <a:ext cx="228600" cy="220336"/>
          </a:xfrm>
          <a:prstGeom prst="flowChartConnector">
            <a:avLst/>
          </a:prstGeom>
          <a:solidFill>
            <a:srgbClr val="00B0F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Flowchart: Connector 93"/>
          <p:cNvSpPr/>
          <p:nvPr/>
        </p:nvSpPr>
        <p:spPr>
          <a:xfrm>
            <a:off x="2830286" y="3206898"/>
            <a:ext cx="228600" cy="220336"/>
          </a:xfrm>
          <a:prstGeom prst="flowChartConnector">
            <a:avLst/>
          </a:prstGeom>
          <a:solidFill>
            <a:schemeClr val="tx1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Flowchart: Connector 94"/>
          <p:cNvSpPr/>
          <p:nvPr/>
        </p:nvSpPr>
        <p:spPr>
          <a:xfrm>
            <a:off x="1143000" y="2930307"/>
            <a:ext cx="228600" cy="220336"/>
          </a:xfrm>
          <a:prstGeom prst="flowChartConnector">
            <a:avLst/>
          </a:prstGeom>
          <a:solidFill>
            <a:srgbClr val="00B0F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Flowchart: Connector 95"/>
          <p:cNvSpPr/>
          <p:nvPr/>
        </p:nvSpPr>
        <p:spPr>
          <a:xfrm>
            <a:off x="3581400" y="4319695"/>
            <a:ext cx="228600" cy="220336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95" idx="4"/>
            <a:endCxn id="90" idx="0"/>
          </p:cNvCxnSpPr>
          <p:nvPr/>
        </p:nvCxnSpPr>
        <p:spPr>
          <a:xfrm>
            <a:off x="1257300" y="3150643"/>
            <a:ext cx="419099" cy="930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88" idx="0"/>
            <a:endCxn id="95" idx="4"/>
          </p:cNvCxnSpPr>
          <p:nvPr/>
        </p:nvCxnSpPr>
        <p:spPr>
          <a:xfrm flipV="1">
            <a:off x="598712" y="3150643"/>
            <a:ext cx="658588" cy="930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87" idx="0"/>
            <a:endCxn id="88" idx="4"/>
          </p:cNvCxnSpPr>
          <p:nvPr/>
        </p:nvCxnSpPr>
        <p:spPr>
          <a:xfrm flipV="1">
            <a:off x="598712" y="4301739"/>
            <a:ext cx="0" cy="920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89" idx="0"/>
            <a:endCxn id="90" idx="4"/>
          </p:cNvCxnSpPr>
          <p:nvPr/>
        </p:nvCxnSpPr>
        <p:spPr>
          <a:xfrm flipV="1">
            <a:off x="1676399" y="4301739"/>
            <a:ext cx="0" cy="947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96" idx="0"/>
            <a:endCxn id="94" idx="4"/>
          </p:cNvCxnSpPr>
          <p:nvPr/>
        </p:nvCxnSpPr>
        <p:spPr>
          <a:xfrm flipH="1" flipV="1">
            <a:off x="2944586" y="3427234"/>
            <a:ext cx="751114" cy="892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91" idx="0"/>
            <a:endCxn id="94" idx="4"/>
          </p:cNvCxnSpPr>
          <p:nvPr/>
        </p:nvCxnSpPr>
        <p:spPr>
          <a:xfrm flipV="1">
            <a:off x="2503713" y="3427234"/>
            <a:ext cx="440873" cy="726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3" idx="0"/>
            <a:endCxn id="96" idx="4"/>
          </p:cNvCxnSpPr>
          <p:nvPr/>
        </p:nvCxnSpPr>
        <p:spPr>
          <a:xfrm flipV="1">
            <a:off x="3695700" y="4540031"/>
            <a:ext cx="0" cy="768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95" idx="7"/>
          </p:cNvCxnSpPr>
          <p:nvPr/>
        </p:nvCxnSpPr>
        <p:spPr>
          <a:xfrm flipV="1">
            <a:off x="1338122" y="2209800"/>
            <a:ext cx="871678" cy="752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94" idx="0"/>
          </p:cNvCxnSpPr>
          <p:nvPr/>
        </p:nvCxnSpPr>
        <p:spPr>
          <a:xfrm flipH="1" flipV="1">
            <a:off x="2209800" y="2209800"/>
            <a:ext cx="734786" cy="997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Flowchart: Connector 122"/>
          <p:cNvSpPr/>
          <p:nvPr/>
        </p:nvSpPr>
        <p:spPr>
          <a:xfrm>
            <a:off x="2171700" y="21717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354286" y="3058813"/>
                <a:ext cx="3973695" cy="7342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Test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r>
                  <a:rPr lang="en-US" sz="2000" dirty="0" smtClean="0"/>
                  <a:t> values of sub-stems until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𝑂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b="0" i="0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 remains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86" y="3058813"/>
                <a:ext cx="3973695" cy="734240"/>
              </a:xfrm>
              <a:prstGeom prst="rect">
                <a:avLst/>
              </a:prstGeom>
              <a:blipFill rotWithShape="1">
                <a:blip r:embed="rId3"/>
                <a:stretch>
                  <a:fillRect l="-1376" t="-3279" b="-983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354286" y="4056047"/>
                <a:ext cx="3973695" cy="70788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Build data structures for sub-stems whose all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values have been tested.  </a:t>
                </a: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86" y="4056047"/>
                <a:ext cx="3973695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1376" t="-3390" r="-3976" b="-1355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1072038" y="5867400"/>
                <a:ext cx="7081362" cy="84362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With those data structures, the feasibility test of any value can be done in on this stem tree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𝑂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𝑟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 time.   </a:t>
                </a: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038" y="5867400"/>
                <a:ext cx="7081362" cy="843629"/>
              </a:xfrm>
              <a:prstGeom prst="rect">
                <a:avLst/>
              </a:prstGeom>
              <a:blipFill rotWithShape="1">
                <a:blip r:embed="rId5"/>
                <a:stretch>
                  <a:fillRect l="-859" t="-2857" b="-428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43400" y="1328057"/>
                <a:ext cx="31846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 smtClean="0"/>
                  <a:t> Preprocessing work: 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328057"/>
                <a:ext cx="3184654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766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stCxn id="4" idx="2"/>
            <a:endCxn id="72" idx="0"/>
          </p:cNvCxnSpPr>
          <p:nvPr/>
        </p:nvCxnSpPr>
        <p:spPr>
          <a:xfrm>
            <a:off x="6330248" y="2623272"/>
            <a:ext cx="10886" cy="435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2" idx="2"/>
            <a:endCxn id="73" idx="0"/>
          </p:cNvCxnSpPr>
          <p:nvPr/>
        </p:nvCxnSpPr>
        <p:spPr>
          <a:xfrm>
            <a:off x="6341134" y="3793053"/>
            <a:ext cx="0" cy="262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04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An O(n)-time decision algorithm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774094" y="555156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40749" y="5650651"/>
                <a:ext cx="3286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749" y="5650651"/>
                <a:ext cx="328612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38889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owchart: Connector 6"/>
          <p:cNvSpPr/>
          <p:nvPr/>
        </p:nvSpPr>
        <p:spPr>
          <a:xfrm>
            <a:off x="2240773" y="5597041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flipH="1">
                <a:off x="457200" y="5506538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57200" y="5506538"/>
                <a:ext cx="441909" cy="461665"/>
              </a:xfrm>
              <a:prstGeom prst="rect">
                <a:avLst/>
              </a:prstGeom>
              <a:blipFill rotWithShape="1">
                <a:blip r:embed="rId4"/>
                <a:stretch>
                  <a:fillRect r="-2778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lowchart: Connector 8"/>
          <p:cNvSpPr/>
          <p:nvPr/>
        </p:nvSpPr>
        <p:spPr>
          <a:xfrm flipV="1">
            <a:off x="2396236" y="505319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 flipV="1">
            <a:off x="2662936" y="573737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lowchart: Connector 10"/>
          <p:cNvSpPr/>
          <p:nvPr/>
        </p:nvSpPr>
        <p:spPr>
          <a:xfrm flipV="1">
            <a:off x="4704348" y="566117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4074542" y="573737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 flipH="1">
                <a:off x="1103046" y="4188103"/>
                <a:ext cx="47710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103046" y="4188103"/>
                <a:ext cx="477104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3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 flipH="1">
                <a:off x="2727316" y="5655209"/>
                <a:ext cx="4631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27316" y="5655209"/>
                <a:ext cx="463137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flipH="1">
                <a:off x="3871649" y="5710535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71649" y="5710535"/>
                <a:ext cx="360930" cy="461665"/>
              </a:xfrm>
              <a:prstGeom prst="rect">
                <a:avLst/>
              </a:prstGeom>
              <a:blipFill rotWithShape="1">
                <a:blip r:embed="rId7"/>
                <a:stretch>
                  <a:fillRect r="-28814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flipH="1">
                <a:off x="3871649" y="4814423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71649" y="4814423"/>
                <a:ext cx="360930" cy="461665"/>
              </a:xfrm>
              <a:prstGeom prst="rect">
                <a:avLst/>
              </a:prstGeom>
              <a:blipFill rotWithShape="1">
                <a:blip r:embed="rId8"/>
                <a:stretch>
                  <a:fillRect r="-27119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 flipH="1">
                <a:off x="5181600" y="5715000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81600" y="5715000"/>
                <a:ext cx="360930" cy="461665"/>
              </a:xfrm>
              <a:prstGeom prst="rect">
                <a:avLst/>
              </a:prstGeom>
              <a:blipFill rotWithShape="1">
                <a:blip r:embed="rId9"/>
                <a:stretch>
                  <a:fillRect r="-61017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flipH="1">
                <a:off x="4676571" y="3529181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14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676571" y="3529181"/>
                <a:ext cx="360930" cy="461665"/>
              </a:xfrm>
              <a:prstGeom prst="rect">
                <a:avLst/>
              </a:prstGeom>
              <a:blipFill rotWithShape="1">
                <a:blip r:embed="rId10"/>
                <a:stretch>
                  <a:fillRect r="-62712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 flipH="1">
                <a:off x="4439670" y="5710534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439670" y="5710534"/>
                <a:ext cx="360930" cy="461665"/>
              </a:xfrm>
              <a:prstGeom prst="rect">
                <a:avLst/>
              </a:prstGeom>
              <a:blipFill rotWithShape="1">
                <a:blip r:embed="rId11"/>
                <a:stretch>
                  <a:fillRect r="-60000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H="1">
            <a:off x="2348985" y="2919595"/>
            <a:ext cx="980701" cy="10232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29686" y="2919595"/>
            <a:ext cx="1349863" cy="10232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465167" y="3942852"/>
            <a:ext cx="883818" cy="7293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48984" y="3942852"/>
            <a:ext cx="980702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022324" y="3942850"/>
            <a:ext cx="657225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51824" y="3942850"/>
            <a:ext cx="771354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48984" y="3976180"/>
            <a:ext cx="85352" cy="107701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17788" y="4837337"/>
            <a:ext cx="771354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770003" y="4837337"/>
            <a:ext cx="637240" cy="8619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303188" y="4837335"/>
            <a:ext cx="771354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721855" y="4856139"/>
            <a:ext cx="627833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486684" y="4671359"/>
            <a:ext cx="771354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812194" y="4671358"/>
            <a:ext cx="663859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395848" y="4865914"/>
            <a:ext cx="13728" cy="9035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Flowchart: Connector 33"/>
          <p:cNvSpPr/>
          <p:nvPr/>
        </p:nvSpPr>
        <p:spPr>
          <a:xfrm>
            <a:off x="2331261" y="393808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Flowchart: Connector 34"/>
          <p:cNvSpPr/>
          <p:nvPr/>
        </p:nvSpPr>
        <p:spPr>
          <a:xfrm>
            <a:off x="3990212" y="481959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 flipH="1">
                <a:off x="1988055" y="3478690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988055" y="3478690"/>
                <a:ext cx="360930" cy="461665"/>
              </a:xfrm>
              <a:prstGeom prst="rect">
                <a:avLst/>
              </a:prstGeom>
              <a:blipFill rotWithShape="1">
                <a:blip r:embed="rId12"/>
                <a:stretch>
                  <a:fillRect r="-28814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Flowchart: Connector 36"/>
          <p:cNvSpPr/>
          <p:nvPr/>
        </p:nvSpPr>
        <p:spPr>
          <a:xfrm>
            <a:off x="5371476" y="571252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Flowchart: Connector 37"/>
          <p:cNvSpPr/>
          <p:nvPr/>
        </p:nvSpPr>
        <p:spPr>
          <a:xfrm>
            <a:off x="6151042" y="573737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Multiply 69"/>
          <p:cNvSpPr/>
          <p:nvPr/>
        </p:nvSpPr>
        <p:spPr>
          <a:xfrm>
            <a:off x="1198467" y="4759859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 flipH="1">
                <a:off x="786103" y="4579534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86103" y="4579534"/>
                <a:ext cx="441909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4167" r="-1389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Flowchart: Connector 41"/>
          <p:cNvSpPr/>
          <p:nvPr/>
        </p:nvSpPr>
        <p:spPr>
          <a:xfrm>
            <a:off x="1427067" y="4633258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2276884" y="5053195"/>
                <a:ext cx="5467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884" y="5053195"/>
                <a:ext cx="546753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 flipH="1">
                <a:off x="6008677" y="5715000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008677" y="5715000"/>
                <a:ext cx="360930" cy="461665"/>
              </a:xfrm>
              <a:prstGeom prst="rect">
                <a:avLst/>
              </a:prstGeom>
              <a:blipFill rotWithShape="1">
                <a:blip r:embed="rId15"/>
                <a:stretch>
                  <a:fillRect r="-61017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 flipH="1">
                <a:off x="5357748" y="4352758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357748" y="4352758"/>
                <a:ext cx="360930" cy="461665"/>
              </a:xfrm>
              <a:prstGeom prst="rect">
                <a:avLst/>
              </a:prstGeom>
              <a:blipFill rotWithShape="1">
                <a:blip r:embed="rId16"/>
                <a:stretch>
                  <a:fillRect r="-6101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 flipH="1">
                <a:off x="3068070" y="2362200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68070" y="2362200"/>
                <a:ext cx="360930" cy="461665"/>
              </a:xfrm>
              <a:prstGeom prst="rect">
                <a:avLst/>
              </a:prstGeom>
              <a:blipFill rotWithShape="1">
                <a:blip r:embed="rId17"/>
                <a:stretch>
                  <a:fillRect r="-60000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Flowchart: Connector 88"/>
          <p:cNvSpPr/>
          <p:nvPr/>
        </p:nvSpPr>
        <p:spPr>
          <a:xfrm>
            <a:off x="5357748" y="4827814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Flowchart: Connector 89"/>
          <p:cNvSpPr/>
          <p:nvPr/>
        </p:nvSpPr>
        <p:spPr>
          <a:xfrm>
            <a:off x="4613724" y="3929062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Flowchart: Connector 90"/>
          <p:cNvSpPr/>
          <p:nvPr/>
        </p:nvSpPr>
        <p:spPr>
          <a:xfrm>
            <a:off x="3276600" y="28956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Flowchart: Connector 91"/>
          <p:cNvSpPr/>
          <p:nvPr/>
        </p:nvSpPr>
        <p:spPr>
          <a:xfrm>
            <a:off x="3314700" y="481803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 flipH="1">
                <a:off x="3172335" y="4355041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172335" y="4355041"/>
                <a:ext cx="360930" cy="461665"/>
              </a:xfrm>
              <a:prstGeom prst="rect">
                <a:avLst/>
              </a:prstGeom>
              <a:blipFill rotWithShape="1">
                <a:blip r:embed="rId18"/>
                <a:stretch>
                  <a:fillRect r="-2666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537379" y="1485352"/>
                <a:ext cx="42834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Place centers 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/>
                  <a:t>from bottom to top in </a:t>
                </a:r>
                <a:r>
                  <a:rPr lang="en-US" sz="2000" dirty="0" smtClean="0"/>
                  <a:t>a greedy manner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7379" y="1485352"/>
                <a:ext cx="4283476" cy="707886"/>
              </a:xfrm>
              <a:prstGeom prst="rect">
                <a:avLst/>
              </a:prstGeom>
              <a:blipFill rotWithShape="0">
                <a:blip r:embed="rId19"/>
                <a:stretch>
                  <a:fillRect l="-1422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57200" y="6313714"/>
                <a:ext cx="61601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</m:t>
                    </m:r>
                    <m:d>
                      <m:dPr>
                        <m:ctrlPr>
                          <a:rPr lang="en-US" altLang="zh-CN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0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00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sz="2000" i="1">
                        <a:solidFill>
                          <a:srgbClr val="0070C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zh-CN" altLang="en-US" sz="2000" i="1">
                        <a:solidFill>
                          <a:srgbClr val="0070C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𝜆</m:t>
                    </m:r>
                  </m:oMath>
                </a14:m>
                <a:r>
                  <a:rPr lang="en-US" sz="2000" dirty="0"/>
                  <a:t> ---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/>
                  <a:t>is the furthest center covering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v</m:t>
                        </m:r>
                      </m:e>
                      <m:sub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313714"/>
                <a:ext cx="6160106" cy="400110"/>
              </a:xfrm>
              <a:prstGeom prst="rect">
                <a:avLst/>
              </a:prstGeom>
              <a:blipFill rotWithShape="1">
                <a:blip r:embed="rId21"/>
                <a:stretch>
                  <a:fillRect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006962" y="3651513"/>
                <a:ext cx="308089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At every vertex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𝑣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dirty="0" smtClean="0"/>
                  <a:t> maintain two values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solidFill>
                          <a:srgbClr val="FF0000"/>
                        </a:solidFill>
                        <a:latin typeface="Cambria Math"/>
                      </a:rPr>
                      <m:t>sup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⁡(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𝑣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smtClean="0"/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0000"/>
                        </a:solidFill>
                        <a:latin typeface="Cambria Math"/>
                      </a:rPr>
                      <m:t>dem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⁡(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𝑣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962" y="3651513"/>
                <a:ext cx="3080894" cy="1015663"/>
              </a:xfrm>
              <a:prstGeom prst="rect">
                <a:avLst/>
              </a:prstGeom>
              <a:blipFill rotWithShape="0">
                <a:blip r:embed="rId22"/>
                <a:stretch>
                  <a:fillRect l="-1976" t="-2994" b="-5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572691" y="2311673"/>
                <a:ext cx="427046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2000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𝑑</m:t>
                    </m:r>
                    <m:d>
                      <m:dPr>
                        <m:ctrl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00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altLang="zh-CN" sz="2000" b="0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≥</m:t>
                    </m:r>
                    <m:r>
                      <a:rPr lang="zh-CN" altLang="en-US" sz="2000" i="1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𝜆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, place a center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on edge (v</a:t>
                </a:r>
                <a:r>
                  <a:rPr lang="en-US" sz="2000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,v</a:t>
                </a:r>
                <a:r>
                  <a:rPr lang="en-US" sz="2000" baseline="-25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)</a:t>
                </a:r>
                <a:endParaRPr lang="en-US" sz="20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691" y="2311673"/>
                <a:ext cx="4270466" cy="707886"/>
              </a:xfrm>
              <a:prstGeom prst="rect">
                <a:avLst/>
              </a:prstGeom>
              <a:blipFill rotWithShape="0">
                <a:blip r:embed="rId23"/>
                <a:stretch>
                  <a:fillRect l="-1427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62030" y="3031733"/>
            <a:ext cx="3254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Otherwise, do not place a </a:t>
            </a:r>
            <a:r>
              <a:rPr lang="en-US" dirty="0" smtClean="0"/>
              <a:t>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3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1" grpId="0"/>
      <p:bldP spid="41" grpId="1"/>
      <p:bldP spid="52" grpId="0"/>
      <p:bldP spid="52" grpId="1"/>
      <p:bldP spid="53" grpId="0"/>
      <p:bldP spid="54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An O(n)-time decision algorithm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774094" y="555156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40749" y="5650651"/>
                <a:ext cx="3286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749" y="5650651"/>
                <a:ext cx="328612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38889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owchart: Connector 6"/>
          <p:cNvSpPr/>
          <p:nvPr/>
        </p:nvSpPr>
        <p:spPr>
          <a:xfrm>
            <a:off x="2240773" y="5597041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flipH="1">
                <a:off x="457200" y="5506538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57200" y="5506538"/>
                <a:ext cx="441909" cy="461665"/>
              </a:xfrm>
              <a:prstGeom prst="rect">
                <a:avLst/>
              </a:prstGeom>
              <a:blipFill rotWithShape="1">
                <a:blip r:embed="rId4"/>
                <a:stretch>
                  <a:fillRect r="-2778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lowchart: Connector 8"/>
          <p:cNvSpPr/>
          <p:nvPr/>
        </p:nvSpPr>
        <p:spPr>
          <a:xfrm flipV="1">
            <a:off x="2396236" y="505319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 flipV="1">
            <a:off x="2662936" y="573737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lowchart: Connector 10"/>
          <p:cNvSpPr/>
          <p:nvPr/>
        </p:nvSpPr>
        <p:spPr>
          <a:xfrm flipV="1">
            <a:off x="4704348" y="566117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4074542" y="573737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 flipH="1">
                <a:off x="1103046" y="4188103"/>
                <a:ext cx="47710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103046" y="4188103"/>
                <a:ext cx="477104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3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 flipH="1">
                <a:off x="2727316" y="5655209"/>
                <a:ext cx="4631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27316" y="5655209"/>
                <a:ext cx="463137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flipH="1">
                <a:off x="3871649" y="5710535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71649" y="5710535"/>
                <a:ext cx="360930" cy="461665"/>
              </a:xfrm>
              <a:prstGeom prst="rect">
                <a:avLst/>
              </a:prstGeom>
              <a:blipFill rotWithShape="1">
                <a:blip r:embed="rId7"/>
                <a:stretch>
                  <a:fillRect r="-28814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flipH="1">
                <a:off x="3871649" y="4814423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71649" y="4814423"/>
                <a:ext cx="360930" cy="461665"/>
              </a:xfrm>
              <a:prstGeom prst="rect">
                <a:avLst/>
              </a:prstGeom>
              <a:blipFill rotWithShape="1">
                <a:blip r:embed="rId8"/>
                <a:stretch>
                  <a:fillRect r="-27119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 flipH="1">
                <a:off x="5181600" y="5715000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81600" y="5715000"/>
                <a:ext cx="360930" cy="461665"/>
              </a:xfrm>
              <a:prstGeom prst="rect">
                <a:avLst/>
              </a:prstGeom>
              <a:blipFill rotWithShape="1">
                <a:blip r:embed="rId9"/>
                <a:stretch>
                  <a:fillRect r="-61017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flipH="1">
                <a:off x="4676571" y="3529181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14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676571" y="3529181"/>
                <a:ext cx="360930" cy="461665"/>
              </a:xfrm>
              <a:prstGeom prst="rect">
                <a:avLst/>
              </a:prstGeom>
              <a:blipFill rotWithShape="1">
                <a:blip r:embed="rId10"/>
                <a:stretch>
                  <a:fillRect r="-62712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 flipH="1">
                <a:off x="4439670" y="5710534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439670" y="5710534"/>
                <a:ext cx="360930" cy="461665"/>
              </a:xfrm>
              <a:prstGeom prst="rect">
                <a:avLst/>
              </a:prstGeom>
              <a:blipFill rotWithShape="1">
                <a:blip r:embed="rId11"/>
                <a:stretch>
                  <a:fillRect r="-60000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H="1">
            <a:off x="2348985" y="2919595"/>
            <a:ext cx="980701" cy="10232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29686" y="2919595"/>
            <a:ext cx="1349863" cy="10232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465167" y="3942852"/>
            <a:ext cx="883818" cy="7293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48984" y="3942852"/>
            <a:ext cx="980702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022324" y="3942850"/>
            <a:ext cx="657225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51824" y="3942850"/>
            <a:ext cx="771354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48984" y="3976180"/>
            <a:ext cx="85352" cy="107701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17788" y="4837337"/>
            <a:ext cx="771354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770003" y="4837337"/>
            <a:ext cx="637240" cy="8619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303188" y="4837335"/>
            <a:ext cx="771354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721855" y="4856139"/>
            <a:ext cx="627833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486684" y="4671359"/>
            <a:ext cx="771354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812194" y="4671358"/>
            <a:ext cx="663859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395848" y="4865914"/>
            <a:ext cx="13728" cy="9035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Flowchart: Connector 33"/>
          <p:cNvSpPr/>
          <p:nvPr/>
        </p:nvSpPr>
        <p:spPr>
          <a:xfrm>
            <a:off x="2331261" y="393808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Flowchart: Connector 34"/>
          <p:cNvSpPr/>
          <p:nvPr/>
        </p:nvSpPr>
        <p:spPr>
          <a:xfrm>
            <a:off x="3990212" y="481959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 flipH="1">
                <a:off x="1988055" y="3478690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988055" y="3478690"/>
                <a:ext cx="360930" cy="461665"/>
              </a:xfrm>
              <a:prstGeom prst="rect">
                <a:avLst/>
              </a:prstGeom>
              <a:blipFill rotWithShape="1">
                <a:blip r:embed="rId12"/>
                <a:stretch>
                  <a:fillRect r="-28814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Flowchart: Connector 36"/>
          <p:cNvSpPr/>
          <p:nvPr/>
        </p:nvSpPr>
        <p:spPr>
          <a:xfrm>
            <a:off x="5371476" y="571252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Flowchart: Connector 37"/>
          <p:cNvSpPr/>
          <p:nvPr/>
        </p:nvSpPr>
        <p:spPr>
          <a:xfrm>
            <a:off x="6151042" y="573737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Multiply 69"/>
          <p:cNvSpPr/>
          <p:nvPr/>
        </p:nvSpPr>
        <p:spPr>
          <a:xfrm>
            <a:off x="2761077" y="3247857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 flipH="1">
                <a:off x="2393039" y="2922123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𝑞</m:t>
                      </m:r>
                    </m:oMath>
                  </m:oMathPara>
                </a14:m>
                <a:endPara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393039" y="2922123"/>
                <a:ext cx="441909" cy="461665"/>
              </a:xfrm>
              <a:prstGeom prst="rect">
                <a:avLst/>
              </a:prstGeom>
              <a:blipFill rotWithShape="1">
                <a:blip r:embed="rId1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Flowchart: Connector 41"/>
          <p:cNvSpPr/>
          <p:nvPr/>
        </p:nvSpPr>
        <p:spPr>
          <a:xfrm>
            <a:off x="1447800" y="46482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2276884" y="5053195"/>
                <a:ext cx="5467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884" y="5053195"/>
                <a:ext cx="546753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 flipH="1">
                <a:off x="6008677" y="5715000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008677" y="5715000"/>
                <a:ext cx="360930" cy="461665"/>
              </a:xfrm>
              <a:prstGeom prst="rect">
                <a:avLst/>
              </a:prstGeom>
              <a:blipFill rotWithShape="1">
                <a:blip r:embed="rId15"/>
                <a:stretch>
                  <a:fillRect r="-61017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 flipH="1">
                <a:off x="5357748" y="4352758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357748" y="4352758"/>
                <a:ext cx="360930" cy="461665"/>
              </a:xfrm>
              <a:prstGeom prst="rect">
                <a:avLst/>
              </a:prstGeom>
              <a:blipFill rotWithShape="1">
                <a:blip r:embed="rId16"/>
                <a:stretch>
                  <a:fillRect r="-6101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 flipH="1">
                <a:off x="3068070" y="2362200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68070" y="2362200"/>
                <a:ext cx="360930" cy="461665"/>
              </a:xfrm>
              <a:prstGeom prst="rect">
                <a:avLst/>
              </a:prstGeom>
              <a:blipFill rotWithShape="1">
                <a:blip r:embed="rId17"/>
                <a:stretch>
                  <a:fillRect r="-60000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Flowchart: Connector 88"/>
          <p:cNvSpPr/>
          <p:nvPr/>
        </p:nvSpPr>
        <p:spPr>
          <a:xfrm>
            <a:off x="5357748" y="4827814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Flowchart: Connector 89"/>
          <p:cNvSpPr/>
          <p:nvPr/>
        </p:nvSpPr>
        <p:spPr>
          <a:xfrm>
            <a:off x="4613724" y="3929062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Flowchart: Connector 90"/>
          <p:cNvSpPr/>
          <p:nvPr/>
        </p:nvSpPr>
        <p:spPr>
          <a:xfrm>
            <a:off x="3276600" y="28956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Flowchart: Connector 91"/>
          <p:cNvSpPr/>
          <p:nvPr/>
        </p:nvSpPr>
        <p:spPr>
          <a:xfrm>
            <a:off x="3314700" y="481803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 flipH="1">
                <a:off x="3172335" y="4355041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172335" y="4355041"/>
                <a:ext cx="360930" cy="461665"/>
              </a:xfrm>
              <a:prstGeom prst="rect">
                <a:avLst/>
              </a:prstGeom>
              <a:blipFill rotWithShape="1">
                <a:blip r:embed="rId18"/>
                <a:stretch>
                  <a:fillRect r="-2666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943674" y="6302828"/>
                <a:ext cx="76526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Note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/>
                  <a:t>is the furthest center </a:t>
                </a:r>
                <a:r>
                  <a:rPr lang="en-US" sz="2000" dirty="0" smtClean="0"/>
                  <a:t>covering all vertices in the subtree of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674" y="6302828"/>
                <a:ext cx="7652657" cy="400110"/>
              </a:xfrm>
              <a:prstGeom prst="rect">
                <a:avLst/>
              </a:prstGeom>
              <a:blipFill rotWithShape="0">
                <a:blip r:embed="rId19"/>
                <a:stretch>
                  <a:fillRect l="-876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441371" y="1476995"/>
                <a:ext cx="4738752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For any vertex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/>
                  <a:t>, 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sup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8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2000" b="0" i="0" smtClean="0">
                        <a:latin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dem</m:t>
                    </m:r>
                    <m:r>
                      <a:rPr lang="en-US" sz="2000" i="1">
                        <a:latin typeface="Cambria Math"/>
                      </a:rPr>
                      <m:t>⁡(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, place a center at a distance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dem</m:t>
                    </m:r>
                    <m:r>
                      <a:rPr lang="en-US" sz="2000" i="1">
                        <a:latin typeface="Cambria Math"/>
                      </a:rPr>
                      <m:t>⁡(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8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sz="2000" dirty="0" smtClean="0"/>
                  <a:t> on the edge (v</a:t>
                </a:r>
                <a:r>
                  <a:rPr lang="en-US" sz="2000" baseline="-25000" dirty="0" smtClean="0"/>
                  <a:t>8</a:t>
                </a:r>
                <a:r>
                  <a:rPr lang="en-US" sz="2000" dirty="0" smtClean="0"/>
                  <a:t>,v</a:t>
                </a:r>
                <a:r>
                  <a:rPr lang="en-US" sz="2000" baseline="-25000" dirty="0" smtClean="0"/>
                  <a:t>15</a:t>
                </a:r>
                <a:r>
                  <a:rPr lang="en-US" sz="2000" dirty="0" smtClean="0"/>
                  <a:t>); otherwise, all vertices in the subtree of v</a:t>
                </a:r>
                <a:r>
                  <a:rPr lang="en-US" sz="2000" baseline="-25000" dirty="0" smtClean="0"/>
                  <a:t>8</a:t>
                </a:r>
                <a:r>
                  <a:rPr lang="en-US" sz="2000" dirty="0" smtClean="0"/>
                  <a:t> are covered. 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371" y="1476995"/>
                <a:ext cx="4738752" cy="1631216"/>
              </a:xfrm>
              <a:prstGeom prst="rect">
                <a:avLst/>
              </a:prstGeom>
              <a:blipFill rotWithShape="0">
                <a:blip r:embed="rId20"/>
                <a:stretch>
                  <a:fillRect l="-1416" t="-1866" b="-5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>
          <a:xfrm>
            <a:off x="402182" y="3494314"/>
            <a:ext cx="4017418" cy="2677886"/>
          </a:xfrm>
          <a:custGeom>
            <a:avLst/>
            <a:gdLst>
              <a:gd name="connsiteX0" fmla="*/ 1894704 w 4017418"/>
              <a:gd name="connsiteY0" fmla="*/ 54429 h 2677886"/>
              <a:gd name="connsiteX1" fmla="*/ 1579018 w 4017418"/>
              <a:gd name="connsiteY1" fmla="*/ 65315 h 2677886"/>
              <a:gd name="connsiteX2" fmla="*/ 1546361 w 4017418"/>
              <a:gd name="connsiteY2" fmla="*/ 76200 h 2677886"/>
              <a:gd name="connsiteX3" fmla="*/ 1502818 w 4017418"/>
              <a:gd name="connsiteY3" fmla="*/ 87086 h 2677886"/>
              <a:gd name="connsiteX4" fmla="*/ 1426618 w 4017418"/>
              <a:gd name="connsiteY4" fmla="*/ 119743 h 2677886"/>
              <a:gd name="connsiteX5" fmla="*/ 1404847 w 4017418"/>
              <a:gd name="connsiteY5" fmla="*/ 141515 h 2677886"/>
              <a:gd name="connsiteX6" fmla="*/ 1372189 w 4017418"/>
              <a:gd name="connsiteY6" fmla="*/ 163286 h 2677886"/>
              <a:gd name="connsiteX7" fmla="*/ 1306875 w 4017418"/>
              <a:gd name="connsiteY7" fmla="*/ 185057 h 2677886"/>
              <a:gd name="connsiteX8" fmla="*/ 1219789 w 4017418"/>
              <a:gd name="connsiteY8" fmla="*/ 228600 h 2677886"/>
              <a:gd name="connsiteX9" fmla="*/ 1176247 w 4017418"/>
              <a:gd name="connsiteY9" fmla="*/ 250372 h 2677886"/>
              <a:gd name="connsiteX10" fmla="*/ 1110932 w 4017418"/>
              <a:gd name="connsiteY10" fmla="*/ 272143 h 2677886"/>
              <a:gd name="connsiteX11" fmla="*/ 1045618 w 4017418"/>
              <a:gd name="connsiteY11" fmla="*/ 315686 h 2677886"/>
              <a:gd name="connsiteX12" fmla="*/ 991189 w 4017418"/>
              <a:gd name="connsiteY12" fmla="*/ 370115 h 2677886"/>
              <a:gd name="connsiteX13" fmla="*/ 925875 w 4017418"/>
              <a:gd name="connsiteY13" fmla="*/ 402772 h 2677886"/>
              <a:gd name="connsiteX14" fmla="*/ 893218 w 4017418"/>
              <a:gd name="connsiteY14" fmla="*/ 457200 h 2677886"/>
              <a:gd name="connsiteX15" fmla="*/ 795247 w 4017418"/>
              <a:gd name="connsiteY15" fmla="*/ 511629 h 2677886"/>
              <a:gd name="connsiteX16" fmla="*/ 762589 w 4017418"/>
              <a:gd name="connsiteY16" fmla="*/ 544286 h 2677886"/>
              <a:gd name="connsiteX17" fmla="*/ 719047 w 4017418"/>
              <a:gd name="connsiteY17" fmla="*/ 566057 h 2677886"/>
              <a:gd name="connsiteX18" fmla="*/ 697275 w 4017418"/>
              <a:gd name="connsiteY18" fmla="*/ 598715 h 2677886"/>
              <a:gd name="connsiteX19" fmla="*/ 642847 w 4017418"/>
              <a:gd name="connsiteY19" fmla="*/ 664029 h 2677886"/>
              <a:gd name="connsiteX20" fmla="*/ 631961 w 4017418"/>
              <a:gd name="connsiteY20" fmla="*/ 696686 h 2677886"/>
              <a:gd name="connsiteX21" fmla="*/ 566647 w 4017418"/>
              <a:gd name="connsiteY21" fmla="*/ 762000 h 2677886"/>
              <a:gd name="connsiteX22" fmla="*/ 523104 w 4017418"/>
              <a:gd name="connsiteY22" fmla="*/ 805543 h 2677886"/>
              <a:gd name="connsiteX23" fmla="*/ 501332 w 4017418"/>
              <a:gd name="connsiteY23" fmla="*/ 838200 h 2677886"/>
              <a:gd name="connsiteX24" fmla="*/ 468675 w 4017418"/>
              <a:gd name="connsiteY24" fmla="*/ 859972 h 2677886"/>
              <a:gd name="connsiteX25" fmla="*/ 414247 w 4017418"/>
              <a:gd name="connsiteY25" fmla="*/ 914400 h 2677886"/>
              <a:gd name="connsiteX26" fmla="*/ 370704 w 4017418"/>
              <a:gd name="connsiteY26" fmla="*/ 979715 h 2677886"/>
              <a:gd name="connsiteX27" fmla="*/ 348932 w 4017418"/>
              <a:gd name="connsiteY27" fmla="*/ 1001486 h 2677886"/>
              <a:gd name="connsiteX28" fmla="*/ 305389 w 4017418"/>
              <a:gd name="connsiteY28" fmla="*/ 1066800 h 2677886"/>
              <a:gd name="connsiteX29" fmla="*/ 283618 w 4017418"/>
              <a:gd name="connsiteY29" fmla="*/ 1099457 h 2677886"/>
              <a:gd name="connsiteX30" fmla="*/ 272732 w 4017418"/>
              <a:gd name="connsiteY30" fmla="*/ 1153886 h 2677886"/>
              <a:gd name="connsiteX31" fmla="*/ 207418 w 4017418"/>
              <a:gd name="connsiteY31" fmla="*/ 1251857 h 2677886"/>
              <a:gd name="connsiteX32" fmla="*/ 185647 w 4017418"/>
              <a:gd name="connsiteY32" fmla="*/ 1295400 h 2677886"/>
              <a:gd name="connsiteX33" fmla="*/ 142104 w 4017418"/>
              <a:gd name="connsiteY33" fmla="*/ 1349829 h 2677886"/>
              <a:gd name="connsiteX34" fmla="*/ 131218 w 4017418"/>
              <a:gd name="connsiteY34" fmla="*/ 1382486 h 2677886"/>
              <a:gd name="connsiteX35" fmla="*/ 87675 w 4017418"/>
              <a:gd name="connsiteY35" fmla="*/ 1447800 h 2677886"/>
              <a:gd name="connsiteX36" fmla="*/ 44132 w 4017418"/>
              <a:gd name="connsiteY36" fmla="*/ 1556657 h 2677886"/>
              <a:gd name="connsiteX37" fmla="*/ 22361 w 4017418"/>
              <a:gd name="connsiteY37" fmla="*/ 1589315 h 2677886"/>
              <a:gd name="connsiteX38" fmla="*/ 589 w 4017418"/>
              <a:gd name="connsiteY38" fmla="*/ 1665515 h 2677886"/>
              <a:gd name="connsiteX39" fmla="*/ 11475 w 4017418"/>
              <a:gd name="connsiteY39" fmla="*/ 2209800 h 2677886"/>
              <a:gd name="connsiteX40" fmla="*/ 65904 w 4017418"/>
              <a:gd name="connsiteY40" fmla="*/ 2264229 h 2677886"/>
              <a:gd name="connsiteX41" fmla="*/ 76789 w 4017418"/>
              <a:gd name="connsiteY41" fmla="*/ 2296886 h 2677886"/>
              <a:gd name="connsiteX42" fmla="*/ 131218 w 4017418"/>
              <a:gd name="connsiteY42" fmla="*/ 2340429 h 2677886"/>
              <a:gd name="connsiteX43" fmla="*/ 163875 w 4017418"/>
              <a:gd name="connsiteY43" fmla="*/ 2373086 h 2677886"/>
              <a:gd name="connsiteX44" fmla="*/ 185647 w 4017418"/>
              <a:gd name="connsiteY44" fmla="*/ 2405743 h 2677886"/>
              <a:gd name="connsiteX45" fmla="*/ 207418 w 4017418"/>
              <a:gd name="connsiteY45" fmla="*/ 2427515 h 2677886"/>
              <a:gd name="connsiteX46" fmla="*/ 229189 w 4017418"/>
              <a:gd name="connsiteY46" fmla="*/ 2471057 h 2677886"/>
              <a:gd name="connsiteX47" fmla="*/ 250961 w 4017418"/>
              <a:gd name="connsiteY47" fmla="*/ 2492829 h 2677886"/>
              <a:gd name="connsiteX48" fmla="*/ 283618 w 4017418"/>
              <a:gd name="connsiteY48" fmla="*/ 2536372 h 2677886"/>
              <a:gd name="connsiteX49" fmla="*/ 348932 w 4017418"/>
              <a:gd name="connsiteY49" fmla="*/ 2579915 h 2677886"/>
              <a:gd name="connsiteX50" fmla="*/ 414247 w 4017418"/>
              <a:gd name="connsiteY50" fmla="*/ 2623457 h 2677886"/>
              <a:gd name="connsiteX51" fmla="*/ 446904 w 4017418"/>
              <a:gd name="connsiteY51" fmla="*/ 2634343 h 2677886"/>
              <a:gd name="connsiteX52" fmla="*/ 544875 w 4017418"/>
              <a:gd name="connsiteY52" fmla="*/ 2656115 h 2677886"/>
              <a:gd name="connsiteX53" fmla="*/ 1165361 w 4017418"/>
              <a:gd name="connsiteY53" fmla="*/ 2634343 h 2677886"/>
              <a:gd name="connsiteX54" fmla="*/ 1687875 w 4017418"/>
              <a:gd name="connsiteY54" fmla="*/ 2656115 h 2677886"/>
              <a:gd name="connsiteX55" fmla="*/ 2199504 w 4017418"/>
              <a:gd name="connsiteY55" fmla="*/ 2667000 h 2677886"/>
              <a:gd name="connsiteX56" fmla="*/ 3364275 w 4017418"/>
              <a:gd name="connsiteY56" fmla="*/ 2677886 h 2677886"/>
              <a:gd name="connsiteX57" fmla="*/ 3592875 w 4017418"/>
              <a:gd name="connsiteY57" fmla="*/ 2667000 h 2677886"/>
              <a:gd name="connsiteX58" fmla="*/ 3625532 w 4017418"/>
              <a:gd name="connsiteY58" fmla="*/ 2656115 h 2677886"/>
              <a:gd name="connsiteX59" fmla="*/ 3865018 w 4017418"/>
              <a:gd name="connsiteY59" fmla="*/ 2634343 h 2677886"/>
              <a:gd name="connsiteX60" fmla="*/ 3919447 w 4017418"/>
              <a:gd name="connsiteY60" fmla="*/ 2590800 h 2677886"/>
              <a:gd name="connsiteX61" fmla="*/ 3952104 w 4017418"/>
              <a:gd name="connsiteY61" fmla="*/ 2579915 h 2677886"/>
              <a:gd name="connsiteX62" fmla="*/ 3973875 w 4017418"/>
              <a:gd name="connsiteY62" fmla="*/ 2558143 h 2677886"/>
              <a:gd name="connsiteX63" fmla="*/ 4017418 w 4017418"/>
              <a:gd name="connsiteY63" fmla="*/ 2492829 h 2677886"/>
              <a:gd name="connsiteX64" fmla="*/ 4006532 w 4017418"/>
              <a:gd name="connsiteY64" fmla="*/ 2383972 h 2677886"/>
              <a:gd name="connsiteX65" fmla="*/ 3962989 w 4017418"/>
              <a:gd name="connsiteY65" fmla="*/ 2318657 h 2677886"/>
              <a:gd name="connsiteX66" fmla="*/ 3941218 w 4017418"/>
              <a:gd name="connsiteY66" fmla="*/ 2286000 h 2677886"/>
              <a:gd name="connsiteX67" fmla="*/ 3908561 w 4017418"/>
              <a:gd name="connsiteY67" fmla="*/ 2231572 h 2677886"/>
              <a:gd name="connsiteX68" fmla="*/ 3875904 w 4017418"/>
              <a:gd name="connsiteY68" fmla="*/ 2198915 h 2677886"/>
              <a:gd name="connsiteX69" fmla="*/ 3821475 w 4017418"/>
              <a:gd name="connsiteY69" fmla="*/ 2035629 h 2677886"/>
              <a:gd name="connsiteX70" fmla="*/ 3810589 w 4017418"/>
              <a:gd name="connsiteY70" fmla="*/ 2002972 h 2677886"/>
              <a:gd name="connsiteX71" fmla="*/ 3799704 w 4017418"/>
              <a:gd name="connsiteY71" fmla="*/ 1970315 h 2677886"/>
              <a:gd name="connsiteX72" fmla="*/ 3756161 w 4017418"/>
              <a:gd name="connsiteY72" fmla="*/ 1959429 h 2677886"/>
              <a:gd name="connsiteX73" fmla="*/ 3723504 w 4017418"/>
              <a:gd name="connsiteY73" fmla="*/ 1905000 h 2677886"/>
              <a:gd name="connsiteX74" fmla="*/ 3690847 w 4017418"/>
              <a:gd name="connsiteY74" fmla="*/ 1861457 h 2677886"/>
              <a:gd name="connsiteX75" fmla="*/ 3625532 w 4017418"/>
              <a:gd name="connsiteY75" fmla="*/ 1817915 h 2677886"/>
              <a:gd name="connsiteX76" fmla="*/ 3581989 w 4017418"/>
              <a:gd name="connsiteY76" fmla="*/ 1741715 h 2677886"/>
              <a:gd name="connsiteX77" fmla="*/ 3560218 w 4017418"/>
              <a:gd name="connsiteY77" fmla="*/ 1676400 h 2677886"/>
              <a:gd name="connsiteX78" fmla="*/ 3505789 w 4017418"/>
              <a:gd name="connsiteY78" fmla="*/ 1611086 h 2677886"/>
              <a:gd name="connsiteX79" fmla="*/ 3462247 w 4017418"/>
              <a:gd name="connsiteY79" fmla="*/ 1524000 h 2677886"/>
              <a:gd name="connsiteX80" fmla="*/ 3418704 w 4017418"/>
              <a:gd name="connsiteY80" fmla="*/ 1502229 h 2677886"/>
              <a:gd name="connsiteX81" fmla="*/ 3375161 w 4017418"/>
              <a:gd name="connsiteY81" fmla="*/ 1447800 h 2677886"/>
              <a:gd name="connsiteX82" fmla="*/ 3342504 w 4017418"/>
              <a:gd name="connsiteY82" fmla="*/ 1415143 h 2677886"/>
              <a:gd name="connsiteX83" fmla="*/ 3298961 w 4017418"/>
              <a:gd name="connsiteY83" fmla="*/ 1349829 h 2677886"/>
              <a:gd name="connsiteX84" fmla="*/ 3288075 w 4017418"/>
              <a:gd name="connsiteY84" fmla="*/ 1306286 h 2677886"/>
              <a:gd name="connsiteX85" fmla="*/ 3266304 w 4017418"/>
              <a:gd name="connsiteY85" fmla="*/ 1273629 h 2677886"/>
              <a:gd name="connsiteX86" fmla="*/ 3244532 w 4017418"/>
              <a:gd name="connsiteY86" fmla="*/ 1186543 h 2677886"/>
              <a:gd name="connsiteX87" fmla="*/ 3222761 w 4017418"/>
              <a:gd name="connsiteY87" fmla="*/ 1143000 h 2677886"/>
              <a:gd name="connsiteX88" fmla="*/ 3211875 w 4017418"/>
              <a:gd name="connsiteY88" fmla="*/ 1110343 h 2677886"/>
              <a:gd name="connsiteX89" fmla="*/ 3190104 w 4017418"/>
              <a:gd name="connsiteY89" fmla="*/ 1077686 h 2677886"/>
              <a:gd name="connsiteX90" fmla="*/ 3179218 w 4017418"/>
              <a:gd name="connsiteY90" fmla="*/ 1045029 h 2677886"/>
              <a:gd name="connsiteX91" fmla="*/ 3135675 w 4017418"/>
              <a:gd name="connsiteY91" fmla="*/ 1001486 h 2677886"/>
              <a:gd name="connsiteX92" fmla="*/ 3059475 w 4017418"/>
              <a:gd name="connsiteY92" fmla="*/ 925286 h 2677886"/>
              <a:gd name="connsiteX93" fmla="*/ 3005047 w 4017418"/>
              <a:gd name="connsiteY93" fmla="*/ 859972 h 2677886"/>
              <a:gd name="connsiteX94" fmla="*/ 2983275 w 4017418"/>
              <a:gd name="connsiteY94" fmla="*/ 827315 h 2677886"/>
              <a:gd name="connsiteX95" fmla="*/ 2896189 w 4017418"/>
              <a:gd name="connsiteY95" fmla="*/ 740229 h 2677886"/>
              <a:gd name="connsiteX96" fmla="*/ 2863532 w 4017418"/>
              <a:gd name="connsiteY96" fmla="*/ 707572 h 2677886"/>
              <a:gd name="connsiteX97" fmla="*/ 2830875 w 4017418"/>
              <a:gd name="connsiteY97" fmla="*/ 674915 h 2677886"/>
              <a:gd name="connsiteX98" fmla="*/ 2743789 w 4017418"/>
              <a:gd name="connsiteY98" fmla="*/ 609600 h 2677886"/>
              <a:gd name="connsiteX99" fmla="*/ 2711132 w 4017418"/>
              <a:gd name="connsiteY99" fmla="*/ 566057 h 2677886"/>
              <a:gd name="connsiteX100" fmla="*/ 2689361 w 4017418"/>
              <a:gd name="connsiteY100" fmla="*/ 533400 h 2677886"/>
              <a:gd name="connsiteX101" fmla="*/ 2645818 w 4017418"/>
              <a:gd name="connsiteY101" fmla="*/ 489857 h 2677886"/>
              <a:gd name="connsiteX102" fmla="*/ 2602275 w 4017418"/>
              <a:gd name="connsiteY102" fmla="*/ 446315 h 2677886"/>
              <a:gd name="connsiteX103" fmla="*/ 2580504 w 4017418"/>
              <a:gd name="connsiteY103" fmla="*/ 413657 h 2677886"/>
              <a:gd name="connsiteX104" fmla="*/ 2515189 w 4017418"/>
              <a:gd name="connsiteY104" fmla="*/ 381000 h 2677886"/>
              <a:gd name="connsiteX105" fmla="*/ 2482532 w 4017418"/>
              <a:gd name="connsiteY105" fmla="*/ 348343 h 2677886"/>
              <a:gd name="connsiteX106" fmla="*/ 2417218 w 4017418"/>
              <a:gd name="connsiteY106" fmla="*/ 293915 h 2677886"/>
              <a:gd name="connsiteX107" fmla="*/ 2395447 w 4017418"/>
              <a:gd name="connsiteY107" fmla="*/ 261257 h 2677886"/>
              <a:gd name="connsiteX108" fmla="*/ 2384561 w 4017418"/>
              <a:gd name="connsiteY108" fmla="*/ 228600 h 2677886"/>
              <a:gd name="connsiteX109" fmla="*/ 2351904 w 4017418"/>
              <a:gd name="connsiteY109" fmla="*/ 217715 h 2677886"/>
              <a:gd name="connsiteX110" fmla="*/ 2286589 w 4017418"/>
              <a:gd name="connsiteY110" fmla="*/ 163286 h 2677886"/>
              <a:gd name="connsiteX111" fmla="*/ 2253932 w 4017418"/>
              <a:gd name="connsiteY111" fmla="*/ 141515 h 2677886"/>
              <a:gd name="connsiteX112" fmla="*/ 2232161 w 4017418"/>
              <a:gd name="connsiteY112" fmla="*/ 108857 h 2677886"/>
              <a:gd name="connsiteX113" fmla="*/ 2166847 w 4017418"/>
              <a:gd name="connsiteY113" fmla="*/ 76200 h 2677886"/>
              <a:gd name="connsiteX114" fmla="*/ 2145075 w 4017418"/>
              <a:gd name="connsiteY114" fmla="*/ 54429 h 2677886"/>
              <a:gd name="connsiteX115" fmla="*/ 2079761 w 4017418"/>
              <a:gd name="connsiteY115" fmla="*/ 32657 h 2677886"/>
              <a:gd name="connsiteX116" fmla="*/ 2014447 w 4017418"/>
              <a:gd name="connsiteY116" fmla="*/ 0 h 2677886"/>
              <a:gd name="connsiteX117" fmla="*/ 1916475 w 4017418"/>
              <a:gd name="connsiteY117" fmla="*/ 10886 h 2677886"/>
              <a:gd name="connsiteX118" fmla="*/ 1883818 w 4017418"/>
              <a:gd name="connsiteY118" fmla="*/ 21772 h 2677886"/>
              <a:gd name="connsiteX119" fmla="*/ 1840275 w 4017418"/>
              <a:gd name="connsiteY119" fmla="*/ 32657 h 2677886"/>
              <a:gd name="connsiteX120" fmla="*/ 1774961 w 4017418"/>
              <a:gd name="connsiteY120" fmla="*/ 54429 h 26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4017418" h="2677886">
                <a:moveTo>
                  <a:pt x="1894704" y="54429"/>
                </a:moveTo>
                <a:cubicBezTo>
                  <a:pt x="1753989" y="30976"/>
                  <a:pt x="1823930" y="37056"/>
                  <a:pt x="1579018" y="65315"/>
                </a:cubicBezTo>
                <a:cubicBezTo>
                  <a:pt x="1567619" y="66630"/>
                  <a:pt x="1557394" y="73048"/>
                  <a:pt x="1546361" y="76200"/>
                </a:cubicBezTo>
                <a:cubicBezTo>
                  <a:pt x="1531976" y="80310"/>
                  <a:pt x="1517332" y="83457"/>
                  <a:pt x="1502818" y="87086"/>
                </a:cubicBezTo>
                <a:cubicBezTo>
                  <a:pt x="1383935" y="166340"/>
                  <a:pt x="1567222" y="49439"/>
                  <a:pt x="1426618" y="119743"/>
                </a:cubicBezTo>
                <a:cubicBezTo>
                  <a:pt x="1417438" y="124333"/>
                  <a:pt x="1412861" y="135104"/>
                  <a:pt x="1404847" y="141515"/>
                </a:cubicBezTo>
                <a:cubicBezTo>
                  <a:pt x="1394631" y="149688"/>
                  <a:pt x="1384145" y="157973"/>
                  <a:pt x="1372189" y="163286"/>
                </a:cubicBezTo>
                <a:cubicBezTo>
                  <a:pt x="1351218" y="172606"/>
                  <a:pt x="1327968" y="176017"/>
                  <a:pt x="1306875" y="185057"/>
                </a:cubicBezTo>
                <a:cubicBezTo>
                  <a:pt x="1277044" y="197842"/>
                  <a:pt x="1248818" y="214085"/>
                  <a:pt x="1219789" y="228600"/>
                </a:cubicBezTo>
                <a:cubicBezTo>
                  <a:pt x="1205275" y="235857"/>
                  <a:pt x="1191642" y="245241"/>
                  <a:pt x="1176247" y="250372"/>
                </a:cubicBezTo>
                <a:lnTo>
                  <a:pt x="1110932" y="272143"/>
                </a:lnTo>
                <a:cubicBezTo>
                  <a:pt x="1089161" y="286657"/>
                  <a:pt x="1065869" y="299117"/>
                  <a:pt x="1045618" y="315686"/>
                </a:cubicBezTo>
                <a:cubicBezTo>
                  <a:pt x="1025760" y="331934"/>
                  <a:pt x="1011940" y="355024"/>
                  <a:pt x="991189" y="370115"/>
                </a:cubicBezTo>
                <a:cubicBezTo>
                  <a:pt x="971503" y="384432"/>
                  <a:pt x="947646" y="391886"/>
                  <a:pt x="925875" y="402772"/>
                </a:cubicBezTo>
                <a:cubicBezTo>
                  <a:pt x="914989" y="420915"/>
                  <a:pt x="907151" y="441277"/>
                  <a:pt x="893218" y="457200"/>
                </a:cubicBezTo>
                <a:cubicBezTo>
                  <a:pt x="865338" y="489063"/>
                  <a:pt x="832814" y="496602"/>
                  <a:pt x="795247" y="511629"/>
                </a:cubicBezTo>
                <a:cubicBezTo>
                  <a:pt x="784361" y="522515"/>
                  <a:pt x="775116" y="535338"/>
                  <a:pt x="762589" y="544286"/>
                </a:cubicBezTo>
                <a:cubicBezTo>
                  <a:pt x="749384" y="553718"/>
                  <a:pt x="731513" y="555669"/>
                  <a:pt x="719047" y="566057"/>
                </a:cubicBezTo>
                <a:cubicBezTo>
                  <a:pt x="708996" y="574433"/>
                  <a:pt x="705651" y="588664"/>
                  <a:pt x="697275" y="598715"/>
                </a:cubicBezTo>
                <a:cubicBezTo>
                  <a:pt x="667180" y="634829"/>
                  <a:pt x="663118" y="623487"/>
                  <a:pt x="642847" y="664029"/>
                </a:cubicBezTo>
                <a:cubicBezTo>
                  <a:pt x="637715" y="674292"/>
                  <a:pt x="639006" y="687629"/>
                  <a:pt x="631961" y="696686"/>
                </a:cubicBezTo>
                <a:cubicBezTo>
                  <a:pt x="613058" y="720990"/>
                  <a:pt x="588418" y="740229"/>
                  <a:pt x="566647" y="762000"/>
                </a:cubicBezTo>
                <a:cubicBezTo>
                  <a:pt x="552133" y="776514"/>
                  <a:pt x="534490" y="788464"/>
                  <a:pt x="523104" y="805543"/>
                </a:cubicBezTo>
                <a:cubicBezTo>
                  <a:pt x="515847" y="816429"/>
                  <a:pt x="510583" y="828949"/>
                  <a:pt x="501332" y="838200"/>
                </a:cubicBezTo>
                <a:cubicBezTo>
                  <a:pt x="492081" y="847451"/>
                  <a:pt x="478521" y="851357"/>
                  <a:pt x="468675" y="859972"/>
                </a:cubicBezTo>
                <a:cubicBezTo>
                  <a:pt x="449366" y="876868"/>
                  <a:pt x="430494" y="894542"/>
                  <a:pt x="414247" y="914400"/>
                </a:cubicBezTo>
                <a:cubicBezTo>
                  <a:pt x="397678" y="934652"/>
                  <a:pt x="389207" y="961213"/>
                  <a:pt x="370704" y="979715"/>
                </a:cubicBezTo>
                <a:cubicBezTo>
                  <a:pt x="363447" y="986972"/>
                  <a:pt x="355090" y="993276"/>
                  <a:pt x="348932" y="1001486"/>
                </a:cubicBezTo>
                <a:cubicBezTo>
                  <a:pt x="333232" y="1022419"/>
                  <a:pt x="319903" y="1045029"/>
                  <a:pt x="305389" y="1066800"/>
                </a:cubicBezTo>
                <a:lnTo>
                  <a:pt x="283618" y="1099457"/>
                </a:lnTo>
                <a:cubicBezTo>
                  <a:pt x="279989" y="1117600"/>
                  <a:pt x="280388" y="1137042"/>
                  <a:pt x="272732" y="1153886"/>
                </a:cubicBezTo>
                <a:cubicBezTo>
                  <a:pt x="218295" y="1273646"/>
                  <a:pt x="245521" y="1175648"/>
                  <a:pt x="207418" y="1251857"/>
                </a:cubicBezTo>
                <a:cubicBezTo>
                  <a:pt x="200161" y="1266371"/>
                  <a:pt x="194648" y="1281898"/>
                  <a:pt x="185647" y="1295400"/>
                </a:cubicBezTo>
                <a:cubicBezTo>
                  <a:pt x="145144" y="1356154"/>
                  <a:pt x="181652" y="1270733"/>
                  <a:pt x="142104" y="1349829"/>
                </a:cubicBezTo>
                <a:cubicBezTo>
                  <a:pt x="136972" y="1360092"/>
                  <a:pt x="136791" y="1372455"/>
                  <a:pt x="131218" y="1382486"/>
                </a:cubicBezTo>
                <a:cubicBezTo>
                  <a:pt x="118511" y="1405359"/>
                  <a:pt x="97393" y="1423506"/>
                  <a:pt x="87675" y="1447800"/>
                </a:cubicBezTo>
                <a:cubicBezTo>
                  <a:pt x="73161" y="1484086"/>
                  <a:pt x="65809" y="1524139"/>
                  <a:pt x="44132" y="1556657"/>
                </a:cubicBezTo>
                <a:cubicBezTo>
                  <a:pt x="36875" y="1567543"/>
                  <a:pt x="28212" y="1577613"/>
                  <a:pt x="22361" y="1589315"/>
                </a:cubicBezTo>
                <a:cubicBezTo>
                  <a:pt x="14552" y="1604933"/>
                  <a:pt x="4077" y="1651562"/>
                  <a:pt x="589" y="1665515"/>
                </a:cubicBezTo>
                <a:cubicBezTo>
                  <a:pt x="4218" y="1846943"/>
                  <a:pt x="-8205" y="2029406"/>
                  <a:pt x="11475" y="2209800"/>
                </a:cubicBezTo>
                <a:cubicBezTo>
                  <a:pt x="14258" y="2235307"/>
                  <a:pt x="65904" y="2264229"/>
                  <a:pt x="65904" y="2264229"/>
                </a:cubicBezTo>
                <a:cubicBezTo>
                  <a:pt x="69532" y="2275115"/>
                  <a:pt x="69322" y="2288174"/>
                  <a:pt x="76789" y="2296886"/>
                </a:cubicBezTo>
                <a:cubicBezTo>
                  <a:pt x="91910" y="2314527"/>
                  <a:pt x="113732" y="2325129"/>
                  <a:pt x="131218" y="2340429"/>
                </a:cubicBezTo>
                <a:cubicBezTo>
                  <a:pt x="142804" y="2350566"/>
                  <a:pt x="154020" y="2361260"/>
                  <a:pt x="163875" y="2373086"/>
                </a:cubicBezTo>
                <a:cubicBezTo>
                  <a:pt x="172251" y="2383137"/>
                  <a:pt x="177474" y="2395527"/>
                  <a:pt x="185647" y="2405743"/>
                </a:cubicBezTo>
                <a:cubicBezTo>
                  <a:pt x="192058" y="2413757"/>
                  <a:pt x="201725" y="2418975"/>
                  <a:pt x="207418" y="2427515"/>
                </a:cubicBezTo>
                <a:cubicBezTo>
                  <a:pt x="216419" y="2441017"/>
                  <a:pt x="220188" y="2457555"/>
                  <a:pt x="229189" y="2471057"/>
                </a:cubicBezTo>
                <a:cubicBezTo>
                  <a:pt x="234882" y="2479597"/>
                  <a:pt x="244391" y="2484944"/>
                  <a:pt x="250961" y="2492829"/>
                </a:cubicBezTo>
                <a:cubicBezTo>
                  <a:pt x="262576" y="2506767"/>
                  <a:pt x="270058" y="2524318"/>
                  <a:pt x="283618" y="2536372"/>
                </a:cubicBezTo>
                <a:cubicBezTo>
                  <a:pt x="303175" y="2553756"/>
                  <a:pt x="330429" y="2561413"/>
                  <a:pt x="348932" y="2579915"/>
                </a:cubicBezTo>
                <a:cubicBezTo>
                  <a:pt x="378011" y="2608993"/>
                  <a:pt x="368114" y="2603686"/>
                  <a:pt x="414247" y="2623457"/>
                </a:cubicBezTo>
                <a:cubicBezTo>
                  <a:pt x="424794" y="2627977"/>
                  <a:pt x="435871" y="2631191"/>
                  <a:pt x="446904" y="2634343"/>
                </a:cubicBezTo>
                <a:cubicBezTo>
                  <a:pt x="482773" y="2644592"/>
                  <a:pt x="507464" y="2648633"/>
                  <a:pt x="544875" y="2656115"/>
                </a:cubicBezTo>
                <a:cubicBezTo>
                  <a:pt x="751704" y="2648858"/>
                  <a:pt x="958405" y="2634343"/>
                  <a:pt x="1165361" y="2634343"/>
                </a:cubicBezTo>
                <a:cubicBezTo>
                  <a:pt x="1339683" y="2634343"/>
                  <a:pt x="1513592" y="2652407"/>
                  <a:pt x="1687875" y="2656115"/>
                </a:cubicBezTo>
                <a:lnTo>
                  <a:pt x="2199504" y="2667000"/>
                </a:lnTo>
                <a:lnTo>
                  <a:pt x="3364275" y="2677886"/>
                </a:lnTo>
                <a:cubicBezTo>
                  <a:pt x="3440475" y="2674257"/>
                  <a:pt x="3516852" y="2673335"/>
                  <a:pt x="3592875" y="2667000"/>
                </a:cubicBezTo>
                <a:cubicBezTo>
                  <a:pt x="3604310" y="2666047"/>
                  <a:pt x="3614191" y="2657860"/>
                  <a:pt x="3625532" y="2656115"/>
                </a:cubicBezTo>
                <a:cubicBezTo>
                  <a:pt x="3661542" y="2650575"/>
                  <a:pt x="3837426" y="2636642"/>
                  <a:pt x="3865018" y="2634343"/>
                </a:cubicBezTo>
                <a:cubicBezTo>
                  <a:pt x="3947104" y="2606980"/>
                  <a:pt x="3849103" y="2647074"/>
                  <a:pt x="3919447" y="2590800"/>
                </a:cubicBezTo>
                <a:cubicBezTo>
                  <a:pt x="3928407" y="2583632"/>
                  <a:pt x="3941218" y="2583543"/>
                  <a:pt x="3952104" y="2579915"/>
                </a:cubicBezTo>
                <a:cubicBezTo>
                  <a:pt x="3959361" y="2572658"/>
                  <a:pt x="3967717" y="2566354"/>
                  <a:pt x="3973875" y="2558143"/>
                </a:cubicBezTo>
                <a:cubicBezTo>
                  <a:pt x="3989574" y="2537210"/>
                  <a:pt x="4017418" y="2492829"/>
                  <a:pt x="4017418" y="2492829"/>
                </a:cubicBezTo>
                <a:cubicBezTo>
                  <a:pt x="4013789" y="2456543"/>
                  <a:pt x="4017409" y="2418779"/>
                  <a:pt x="4006532" y="2383972"/>
                </a:cubicBezTo>
                <a:cubicBezTo>
                  <a:pt x="3998727" y="2358997"/>
                  <a:pt x="3977503" y="2340429"/>
                  <a:pt x="3962989" y="2318657"/>
                </a:cubicBezTo>
                <a:cubicBezTo>
                  <a:pt x="3955732" y="2307771"/>
                  <a:pt x="3947949" y="2297218"/>
                  <a:pt x="3941218" y="2286000"/>
                </a:cubicBezTo>
                <a:cubicBezTo>
                  <a:pt x="3930332" y="2267857"/>
                  <a:pt x="3921256" y="2248498"/>
                  <a:pt x="3908561" y="2231572"/>
                </a:cubicBezTo>
                <a:cubicBezTo>
                  <a:pt x="3899324" y="2219256"/>
                  <a:pt x="3886790" y="2209801"/>
                  <a:pt x="3875904" y="2198915"/>
                </a:cubicBezTo>
                <a:lnTo>
                  <a:pt x="3821475" y="2035629"/>
                </a:lnTo>
                <a:lnTo>
                  <a:pt x="3810589" y="2002972"/>
                </a:lnTo>
                <a:cubicBezTo>
                  <a:pt x="3806961" y="1992086"/>
                  <a:pt x="3810836" y="1973098"/>
                  <a:pt x="3799704" y="1970315"/>
                </a:cubicBezTo>
                <a:lnTo>
                  <a:pt x="3756161" y="1959429"/>
                </a:lnTo>
                <a:cubicBezTo>
                  <a:pt x="3738317" y="1905899"/>
                  <a:pt x="3756709" y="1944847"/>
                  <a:pt x="3723504" y="1905000"/>
                </a:cubicBezTo>
                <a:cubicBezTo>
                  <a:pt x="3711889" y="1891062"/>
                  <a:pt x="3704407" y="1873510"/>
                  <a:pt x="3690847" y="1861457"/>
                </a:cubicBezTo>
                <a:cubicBezTo>
                  <a:pt x="3671290" y="1844073"/>
                  <a:pt x="3625532" y="1817915"/>
                  <a:pt x="3625532" y="1817915"/>
                </a:cubicBezTo>
                <a:cubicBezTo>
                  <a:pt x="3605898" y="1788463"/>
                  <a:pt x="3595797" y="1776235"/>
                  <a:pt x="3581989" y="1741715"/>
                </a:cubicBezTo>
                <a:cubicBezTo>
                  <a:pt x="3573466" y="1720407"/>
                  <a:pt x="3576446" y="1692628"/>
                  <a:pt x="3560218" y="1676400"/>
                </a:cubicBezTo>
                <a:cubicBezTo>
                  <a:pt x="3518310" y="1634492"/>
                  <a:pt x="3536101" y="1656552"/>
                  <a:pt x="3505789" y="1611086"/>
                </a:cubicBezTo>
                <a:cubicBezTo>
                  <a:pt x="3492912" y="1572454"/>
                  <a:pt x="3494816" y="1545713"/>
                  <a:pt x="3462247" y="1524000"/>
                </a:cubicBezTo>
                <a:cubicBezTo>
                  <a:pt x="3448745" y="1514999"/>
                  <a:pt x="3433218" y="1509486"/>
                  <a:pt x="3418704" y="1502229"/>
                </a:cubicBezTo>
                <a:cubicBezTo>
                  <a:pt x="3355362" y="1438887"/>
                  <a:pt x="3443822" y="1530193"/>
                  <a:pt x="3375161" y="1447800"/>
                </a:cubicBezTo>
                <a:cubicBezTo>
                  <a:pt x="3365306" y="1435973"/>
                  <a:pt x="3351955" y="1427295"/>
                  <a:pt x="3342504" y="1415143"/>
                </a:cubicBezTo>
                <a:cubicBezTo>
                  <a:pt x="3326440" y="1394489"/>
                  <a:pt x="3298961" y="1349829"/>
                  <a:pt x="3298961" y="1349829"/>
                </a:cubicBezTo>
                <a:cubicBezTo>
                  <a:pt x="3295332" y="1335315"/>
                  <a:pt x="3293968" y="1320037"/>
                  <a:pt x="3288075" y="1306286"/>
                </a:cubicBezTo>
                <a:cubicBezTo>
                  <a:pt x="3282921" y="1294261"/>
                  <a:pt x="3270775" y="1285924"/>
                  <a:pt x="3266304" y="1273629"/>
                </a:cubicBezTo>
                <a:cubicBezTo>
                  <a:pt x="3256078" y="1245508"/>
                  <a:pt x="3257913" y="1213306"/>
                  <a:pt x="3244532" y="1186543"/>
                </a:cubicBezTo>
                <a:cubicBezTo>
                  <a:pt x="3237275" y="1172029"/>
                  <a:pt x="3229153" y="1157915"/>
                  <a:pt x="3222761" y="1143000"/>
                </a:cubicBezTo>
                <a:cubicBezTo>
                  <a:pt x="3218241" y="1132453"/>
                  <a:pt x="3217007" y="1120606"/>
                  <a:pt x="3211875" y="1110343"/>
                </a:cubicBezTo>
                <a:cubicBezTo>
                  <a:pt x="3206024" y="1098641"/>
                  <a:pt x="3195955" y="1089388"/>
                  <a:pt x="3190104" y="1077686"/>
                </a:cubicBezTo>
                <a:cubicBezTo>
                  <a:pt x="3184972" y="1067423"/>
                  <a:pt x="3185887" y="1054366"/>
                  <a:pt x="3179218" y="1045029"/>
                </a:cubicBezTo>
                <a:cubicBezTo>
                  <a:pt x="3167287" y="1028326"/>
                  <a:pt x="3147991" y="1017907"/>
                  <a:pt x="3135675" y="1001486"/>
                </a:cubicBezTo>
                <a:cubicBezTo>
                  <a:pt x="3092132" y="943429"/>
                  <a:pt x="3117532" y="968829"/>
                  <a:pt x="3059475" y="925286"/>
                </a:cubicBezTo>
                <a:cubicBezTo>
                  <a:pt x="3005426" y="844212"/>
                  <a:pt x="3074888" y="943780"/>
                  <a:pt x="3005047" y="859972"/>
                </a:cubicBezTo>
                <a:cubicBezTo>
                  <a:pt x="2996671" y="849921"/>
                  <a:pt x="2991967" y="837093"/>
                  <a:pt x="2983275" y="827315"/>
                </a:cubicBezTo>
                <a:cubicBezTo>
                  <a:pt x="2983227" y="827261"/>
                  <a:pt x="2915559" y="759598"/>
                  <a:pt x="2896189" y="740229"/>
                </a:cubicBezTo>
                <a:lnTo>
                  <a:pt x="2863532" y="707572"/>
                </a:lnTo>
                <a:cubicBezTo>
                  <a:pt x="2852646" y="696686"/>
                  <a:pt x="2844644" y="681800"/>
                  <a:pt x="2830875" y="674915"/>
                </a:cubicBezTo>
                <a:cubicBezTo>
                  <a:pt x="2778639" y="648796"/>
                  <a:pt x="2786580" y="658504"/>
                  <a:pt x="2743789" y="609600"/>
                </a:cubicBezTo>
                <a:cubicBezTo>
                  <a:pt x="2731842" y="595946"/>
                  <a:pt x="2721677" y="580821"/>
                  <a:pt x="2711132" y="566057"/>
                </a:cubicBezTo>
                <a:cubicBezTo>
                  <a:pt x="2703528" y="555411"/>
                  <a:pt x="2697875" y="543333"/>
                  <a:pt x="2689361" y="533400"/>
                </a:cubicBezTo>
                <a:cubicBezTo>
                  <a:pt x="2676003" y="517815"/>
                  <a:pt x="2660332" y="504371"/>
                  <a:pt x="2645818" y="489857"/>
                </a:cubicBezTo>
                <a:cubicBezTo>
                  <a:pt x="2631304" y="475343"/>
                  <a:pt x="2613660" y="463394"/>
                  <a:pt x="2602275" y="446315"/>
                </a:cubicBezTo>
                <a:cubicBezTo>
                  <a:pt x="2595018" y="435429"/>
                  <a:pt x="2589755" y="422908"/>
                  <a:pt x="2580504" y="413657"/>
                </a:cubicBezTo>
                <a:cubicBezTo>
                  <a:pt x="2559403" y="392555"/>
                  <a:pt x="2541749" y="389853"/>
                  <a:pt x="2515189" y="381000"/>
                </a:cubicBezTo>
                <a:cubicBezTo>
                  <a:pt x="2504303" y="370114"/>
                  <a:pt x="2494359" y="358198"/>
                  <a:pt x="2482532" y="348343"/>
                </a:cubicBezTo>
                <a:cubicBezTo>
                  <a:pt x="2435828" y="309423"/>
                  <a:pt x="2460583" y="345954"/>
                  <a:pt x="2417218" y="293915"/>
                </a:cubicBezTo>
                <a:cubicBezTo>
                  <a:pt x="2408842" y="283864"/>
                  <a:pt x="2401298" y="272959"/>
                  <a:pt x="2395447" y="261257"/>
                </a:cubicBezTo>
                <a:cubicBezTo>
                  <a:pt x="2390315" y="250994"/>
                  <a:pt x="2392675" y="236714"/>
                  <a:pt x="2384561" y="228600"/>
                </a:cubicBezTo>
                <a:cubicBezTo>
                  <a:pt x="2376447" y="220486"/>
                  <a:pt x="2362790" y="221343"/>
                  <a:pt x="2351904" y="217715"/>
                </a:cubicBezTo>
                <a:cubicBezTo>
                  <a:pt x="2270817" y="163655"/>
                  <a:pt x="2370414" y="233139"/>
                  <a:pt x="2286589" y="163286"/>
                </a:cubicBezTo>
                <a:cubicBezTo>
                  <a:pt x="2276538" y="154911"/>
                  <a:pt x="2264818" y="148772"/>
                  <a:pt x="2253932" y="141515"/>
                </a:cubicBezTo>
                <a:cubicBezTo>
                  <a:pt x="2246675" y="130629"/>
                  <a:pt x="2241412" y="118108"/>
                  <a:pt x="2232161" y="108857"/>
                </a:cubicBezTo>
                <a:cubicBezTo>
                  <a:pt x="2211060" y="87756"/>
                  <a:pt x="2193406" y="85053"/>
                  <a:pt x="2166847" y="76200"/>
                </a:cubicBezTo>
                <a:cubicBezTo>
                  <a:pt x="2159590" y="68943"/>
                  <a:pt x="2154255" y="59019"/>
                  <a:pt x="2145075" y="54429"/>
                </a:cubicBezTo>
                <a:cubicBezTo>
                  <a:pt x="2124549" y="44166"/>
                  <a:pt x="2098856" y="45387"/>
                  <a:pt x="2079761" y="32657"/>
                </a:cubicBezTo>
                <a:cubicBezTo>
                  <a:pt x="2037557" y="4521"/>
                  <a:pt x="2059515" y="15023"/>
                  <a:pt x="2014447" y="0"/>
                </a:cubicBezTo>
                <a:cubicBezTo>
                  <a:pt x="1981790" y="3629"/>
                  <a:pt x="1948886" y="5484"/>
                  <a:pt x="1916475" y="10886"/>
                </a:cubicBezTo>
                <a:cubicBezTo>
                  <a:pt x="1905157" y="12772"/>
                  <a:pt x="1894851" y="18620"/>
                  <a:pt x="1883818" y="21772"/>
                </a:cubicBezTo>
                <a:cubicBezTo>
                  <a:pt x="1869433" y="25882"/>
                  <a:pt x="1854605" y="28358"/>
                  <a:pt x="1840275" y="32657"/>
                </a:cubicBezTo>
                <a:cubicBezTo>
                  <a:pt x="1818294" y="39251"/>
                  <a:pt x="1774961" y="54429"/>
                  <a:pt x="1774961" y="544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341598" y="3199122"/>
                <a:ext cx="8029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𝑇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8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598" y="3199122"/>
                <a:ext cx="802976" cy="369332"/>
              </a:xfrm>
              <a:prstGeom prst="rect">
                <a:avLst/>
              </a:prstGeom>
              <a:blipFill rotWithShape="1">
                <a:blip r:embed="rId2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82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The decision problem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3810000"/>
              </a:xfrm>
            </p:spPr>
            <p:txBody>
              <a:bodyPr>
                <a:normAutofit/>
              </a:bodyPr>
              <a:lstStyle/>
              <a:p>
                <a:r>
                  <a:rPr lang="el-GR" sz="2800" dirty="0" smtClean="0">
                    <a:solidFill>
                      <a:srgbClr val="FF0000"/>
                    </a:solidFill>
                  </a:rPr>
                  <a:t>λ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*: The optimal objective value</a:t>
                </a:r>
                <a:endParaRPr lang="en-US" sz="2800" dirty="0">
                  <a:solidFill>
                    <a:srgbClr val="FF0000"/>
                  </a:solidFill>
                </a:endParaRPr>
              </a:p>
              <a:p>
                <a:r>
                  <a:rPr lang="en-US" sz="2800" dirty="0" smtClean="0"/>
                  <a:t>Given a value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</a:rPr>
                  <a:t>, </a:t>
                </a:r>
                <a:r>
                  <a:rPr lang="en-US" sz="2800" dirty="0" smtClean="0"/>
                  <a:t>determine whether </a:t>
                </a:r>
                <a:r>
                  <a:rPr lang="el-GR" sz="2800" dirty="0">
                    <a:solidFill>
                      <a:srgbClr val="FF0000"/>
                    </a:solidFill>
                  </a:rPr>
                  <a:t>λ ≥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l-GR" sz="2800" dirty="0" smtClean="0">
                    <a:solidFill>
                      <a:srgbClr val="FF0000"/>
                    </a:solidFill>
                  </a:rPr>
                  <a:t>λ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* 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 smtClean="0"/>
                  <a:t>if yes, </a:t>
                </a:r>
                <a:r>
                  <a:rPr lang="el-GR" sz="2400" dirty="0" smtClean="0"/>
                  <a:t>λ</a:t>
                </a:r>
                <a:r>
                  <a:rPr lang="en-US" sz="2400" dirty="0" smtClean="0"/>
                  <a:t> is a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feasible</a:t>
                </a:r>
                <a:r>
                  <a:rPr lang="en-US" sz="2400" dirty="0" smtClean="0"/>
                  <a:t> value</a:t>
                </a:r>
              </a:p>
              <a:p>
                <a:pPr>
                  <a:spcAft>
                    <a:spcPts val="1200"/>
                  </a:spcAft>
                </a:pPr>
                <a:endParaRPr lang="en-US" sz="280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800" dirty="0" smtClean="0"/>
                  <a:t>O(n) time, </a:t>
                </a:r>
                <a:r>
                  <a:rPr lang="en-US" sz="2800" dirty="0" err="1" smtClean="0"/>
                  <a:t>Kariv</a:t>
                </a:r>
                <a:r>
                  <a:rPr lang="en-US" sz="2800" dirty="0" smtClean="0"/>
                  <a:t> and </a:t>
                </a:r>
                <a:r>
                  <a:rPr lang="en-US" sz="2800" dirty="0" err="1" smtClean="0"/>
                  <a:t>Hakimi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(1979)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3810000"/>
              </a:xfrm>
              <a:blipFill rotWithShape="0">
                <a:blip r:embed="rId2"/>
                <a:stretch>
                  <a:fillRect l="-1333" t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612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Form sorted matrices on candidate values for </a:t>
            </a:r>
            <a:r>
              <a:rPr lang="el-GR" dirty="0" smtClean="0"/>
              <a:t>λ</a:t>
            </a:r>
            <a:r>
              <a:rPr lang="en-US" baseline="30000" dirty="0" smtClean="0"/>
              <a:t>*</a:t>
            </a:r>
          </a:p>
          <a:p>
            <a:r>
              <a:rPr lang="en-US" dirty="0" smtClean="0"/>
              <a:t>Apply the </a:t>
            </a:r>
            <a:r>
              <a:rPr lang="en-US" dirty="0" smtClean="0">
                <a:solidFill>
                  <a:srgbClr val="FF0000"/>
                </a:solidFill>
              </a:rPr>
              <a:t>sorted matrix searching </a:t>
            </a:r>
            <a:r>
              <a:rPr lang="en-US" dirty="0" smtClean="0"/>
              <a:t>technique by using the O(n)-time decision algorithm, Frederickson and Johnson (1984)</a:t>
            </a:r>
          </a:p>
          <a:p>
            <a:r>
              <a:rPr lang="en-US" dirty="0" smtClean="0"/>
              <a:t>Parametric search, Cole (1987)</a:t>
            </a:r>
          </a:p>
          <a:p>
            <a:r>
              <a:rPr lang="en-US" dirty="0" smtClean="0"/>
              <a:t>The difficulty: The </a:t>
            </a:r>
            <a:r>
              <a:rPr lang="en-US" dirty="0" smtClean="0">
                <a:solidFill>
                  <a:srgbClr val="FF0000"/>
                </a:solidFill>
              </a:rPr>
              <a:t>weights</a:t>
            </a:r>
            <a:r>
              <a:rPr lang="en-US" dirty="0" smtClean="0"/>
              <a:t> on the vertices</a:t>
            </a:r>
          </a:p>
          <a:p>
            <a:r>
              <a:rPr lang="en-US" dirty="0" smtClean="0"/>
              <a:t>If no weights, </a:t>
            </a:r>
            <a:r>
              <a:rPr lang="en-US" dirty="0" smtClean="0">
                <a:solidFill>
                  <a:srgbClr val="FF0000"/>
                </a:solidFill>
              </a:rPr>
              <a:t>O(n)</a:t>
            </a:r>
            <a:r>
              <a:rPr lang="en-US" dirty="0" smtClean="0"/>
              <a:t> time, Frederickson (1991)</a:t>
            </a:r>
          </a:p>
          <a:p>
            <a:pPr lvl="1"/>
            <a:r>
              <a:rPr lang="en-US" dirty="0" smtClean="0"/>
              <a:t>Three schemes: </a:t>
            </a:r>
          </a:p>
          <a:p>
            <a:pPr lvl="2"/>
            <a:r>
              <a:rPr lang="en-US" dirty="0" smtClean="0"/>
              <a:t>O(n (</a:t>
            </a:r>
            <a:r>
              <a:rPr lang="en-US" dirty="0" err="1" smtClean="0"/>
              <a:t>loglog</a:t>
            </a:r>
            <a:r>
              <a:rPr lang="en-US" dirty="0" smtClean="0"/>
              <a:t> n)</a:t>
            </a:r>
            <a:r>
              <a:rPr lang="en-US" baseline="30000" dirty="0" smtClean="0"/>
              <a:t>2</a:t>
            </a:r>
            <a:r>
              <a:rPr lang="en-US" dirty="0" smtClean="0"/>
              <a:t>) time</a:t>
            </a:r>
          </a:p>
          <a:p>
            <a:pPr lvl="2"/>
            <a:r>
              <a:rPr lang="en-US" dirty="0" smtClean="0"/>
              <a:t>O(n log</a:t>
            </a:r>
            <a:r>
              <a:rPr lang="en-US" baseline="30000" dirty="0" smtClean="0"/>
              <a:t>*</a:t>
            </a:r>
            <a:r>
              <a:rPr lang="en-US" dirty="0" smtClean="0"/>
              <a:t> n) time</a:t>
            </a:r>
          </a:p>
          <a:p>
            <a:pPr lvl="2"/>
            <a:r>
              <a:rPr lang="en-US" dirty="0" smtClean="0"/>
              <a:t>O(n)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4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techniques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8686800" cy="50292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Sorted matrices searching</a:t>
                </a:r>
              </a:p>
              <a:p>
                <a:pPr lvl="1"/>
                <a:r>
                  <a:rPr lang="en-US" dirty="0" smtClean="0"/>
                  <a:t>2D </a:t>
                </a:r>
                <a:r>
                  <a:rPr lang="en-US" dirty="0" err="1" smtClean="0"/>
                  <a:t>sublist</a:t>
                </a:r>
                <a:r>
                  <a:rPr lang="en-US" dirty="0" smtClean="0"/>
                  <a:t> linear programming queries</a:t>
                </a:r>
              </a:p>
              <a:p>
                <a:r>
                  <a:rPr lang="en-US" dirty="0" smtClean="0"/>
                  <a:t>Reducing the problem to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searching vertices in a line arrangement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Three phases:</a:t>
                </a:r>
              </a:p>
              <a:p>
                <a:pPr lvl="1"/>
                <a:r>
                  <a:rPr lang="en-US" dirty="0" smtClean="0"/>
                  <a:t>Phase 0: Reducing the number of leaves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Phase 1: Computing data structures to solve the decision problem in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sub-linear</a:t>
                </a:r>
                <a:r>
                  <a:rPr lang="en-US" dirty="0" smtClean="0"/>
                  <a:t> time,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</m:e>
                            </m:func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Phase 2: Solve the problem using the sub-linear decision algorithm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8686800" cy="5029200"/>
              </a:xfrm>
              <a:blipFill rotWithShape="0">
                <a:blip r:embed="rId2"/>
                <a:stretch>
                  <a:fillRect l="-1404" t="-2424" r="-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101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An O(n)-time decision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/>
              <a:lstStyle/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800" dirty="0" smtClean="0"/>
                  <a:t>Given </a:t>
                </a:r>
                <a:r>
                  <a:rPr lang="el-GR" sz="2800" dirty="0" smtClean="0">
                    <a:latin typeface="Georgia" panose="02040502050405020303" pitchFamily="18" charset="0"/>
                  </a:rPr>
                  <a:t>λ</a:t>
                </a:r>
                <a:r>
                  <a:rPr lang="en-US" sz="2800" dirty="0" smtClean="0"/>
                  <a:t>, determine </a:t>
                </a:r>
                <a:r>
                  <a:rPr lang="en-US" sz="2800" dirty="0"/>
                  <a:t>whether </a:t>
                </a:r>
                <a:r>
                  <a:rPr lang="el-GR" sz="2800" dirty="0">
                    <a:solidFill>
                      <a:srgbClr val="FF0000"/>
                    </a:solidFill>
                  </a:rPr>
                  <a:t>λ ≥</a:t>
                </a: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:r>
                  <a:rPr lang="el-GR" sz="2800" dirty="0">
                    <a:solidFill>
                      <a:srgbClr val="FF0000"/>
                    </a:solidFill>
                  </a:rPr>
                  <a:t>λ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*?</a:t>
                </a:r>
                <a:endParaRPr lang="en-US" sz="2800" dirty="0">
                  <a:solidFill>
                    <a:srgbClr val="FF0000"/>
                  </a:solidFill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800" dirty="0" smtClean="0"/>
                  <a:t>Find </a:t>
                </a:r>
                <a:r>
                  <a:rPr lang="en-US" sz="2800" dirty="0"/>
                  <a:t>a set Q of </a:t>
                </a:r>
                <a:r>
                  <a:rPr lang="en-US" sz="2800" dirty="0" smtClean="0"/>
                  <a:t>a minimum number of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centers</a:t>
                </a:r>
                <a:r>
                  <a:rPr lang="en-US" sz="2800" dirty="0" smtClean="0"/>
                  <a:t> </a:t>
                </a:r>
                <a:r>
                  <a:rPr lang="en-US" sz="2800" dirty="0"/>
                  <a:t>on </a:t>
                </a:r>
                <a:r>
                  <a:rPr lang="en-US" sz="2800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en-US" sz="2800" dirty="0"/>
                  <a:t>such that </a:t>
                </a:r>
              </a:p>
              <a:p>
                <a:pPr marL="0" indent="0" algn="ctr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  <a:cs typeface="Times New Roman" panose="020206030504050203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1≤</m:t>
                              </m:r>
                              <m:r>
                                <a:rPr lang="en-US" sz="280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2800">
                                  <a:latin typeface="Cambria Math"/>
                                  <a:cs typeface="Times New Roman" panose="02020603050405020304" pitchFamily="18" charset="0"/>
                                </a:rPr>
                                <m:t>≤</m:t>
                              </m:r>
                              <m:r>
                                <a:rPr lang="en-US" sz="280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  <a:cs typeface="Times New Roman" panose="02020603050405020304" pitchFamily="18" charset="0"/>
                            </a:rPr>
                            <m:t>d</m:t>
                          </m:r>
                          <m:r>
                            <a:rPr lang="en-US" sz="2800">
                              <a:latin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70C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80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>
                              <a:latin typeface="Cambria Math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  <m:r>
                            <a:rPr lang="en-US" sz="2800">
                              <a:latin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en-US" sz="36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𝜆</m:t>
                          </m:r>
                          <m:r>
                            <m:rPr>
                              <m:nor/>
                            </m:rPr>
                            <a:rPr lang="en-US" sz="36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800" dirty="0"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000" dirty="0" smtClean="0"/>
                  <a:t> </a:t>
                </a:r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0">
                <a:blip r:embed="rId2"/>
                <a:stretch>
                  <a:fillRect l="-1481" t="-1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98071" y="4539343"/>
                <a:ext cx="2667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|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|≤</m:t>
                    </m:r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?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071" y="4539343"/>
                <a:ext cx="2667000" cy="461665"/>
              </a:xfrm>
              <a:prstGeom prst="rect">
                <a:avLst/>
              </a:prstGeom>
              <a:blipFill rotWithShape="0">
                <a:blip r:embed="rId3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2231571" y="500100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4" idx="2"/>
          </p:cNvCxnSpPr>
          <p:nvPr/>
        </p:nvCxnSpPr>
        <p:spPr>
          <a:xfrm flipH="1">
            <a:off x="1322614" y="5001008"/>
            <a:ext cx="908957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70214" y="5264774"/>
            <a:ext cx="642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21428" y="5226674"/>
            <a:ext cx="506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09800" y="5943600"/>
                <a:ext cx="21308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𝜆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&lt;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943600"/>
                <a:ext cx="2130878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5056" y="5943600"/>
                <a:ext cx="21308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𝜆</m:t>
                      </m:r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56" y="5943600"/>
                <a:ext cx="2130878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201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flipH="1">
            <a:off x="812194" y="4671358"/>
            <a:ext cx="663859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An O(n)-time decision algorithm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774094" y="555156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40749" y="5650651"/>
                <a:ext cx="3286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749" y="5650651"/>
                <a:ext cx="328612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38889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owchart: Connector 6"/>
          <p:cNvSpPr/>
          <p:nvPr/>
        </p:nvSpPr>
        <p:spPr>
          <a:xfrm>
            <a:off x="2240773" y="5597041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flipH="1">
                <a:off x="457200" y="5506538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57200" y="5506538"/>
                <a:ext cx="441909" cy="461665"/>
              </a:xfrm>
              <a:prstGeom prst="rect">
                <a:avLst/>
              </a:prstGeom>
              <a:blipFill rotWithShape="1">
                <a:blip r:embed="rId4"/>
                <a:stretch>
                  <a:fillRect r="-2778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lowchart: Connector 8"/>
          <p:cNvSpPr/>
          <p:nvPr/>
        </p:nvSpPr>
        <p:spPr>
          <a:xfrm flipV="1">
            <a:off x="2396236" y="5053195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 flipV="1">
            <a:off x="2662936" y="573737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lowchart: Connector 10"/>
          <p:cNvSpPr/>
          <p:nvPr/>
        </p:nvSpPr>
        <p:spPr>
          <a:xfrm flipV="1">
            <a:off x="4704348" y="566117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4074542" y="573737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 flipH="1">
                <a:off x="1103046" y="4188103"/>
                <a:ext cx="47710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103046" y="4188103"/>
                <a:ext cx="477104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3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 flipH="1">
                <a:off x="2727316" y="5655209"/>
                <a:ext cx="4631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27316" y="5655209"/>
                <a:ext cx="463137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flipH="1">
                <a:off x="3871649" y="5710535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71649" y="5710535"/>
                <a:ext cx="360930" cy="461665"/>
              </a:xfrm>
              <a:prstGeom prst="rect">
                <a:avLst/>
              </a:prstGeom>
              <a:blipFill rotWithShape="1">
                <a:blip r:embed="rId7"/>
                <a:stretch>
                  <a:fillRect r="-28814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flipH="1">
                <a:off x="3871649" y="4814423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71649" y="4814423"/>
                <a:ext cx="360930" cy="461665"/>
              </a:xfrm>
              <a:prstGeom prst="rect">
                <a:avLst/>
              </a:prstGeom>
              <a:blipFill rotWithShape="1">
                <a:blip r:embed="rId8"/>
                <a:stretch>
                  <a:fillRect r="-27119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 flipH="1">
                <a:off x="5181600" y="5715000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81600" y="5715000"/>
                <a:ext cx="360930" cy="461665"/>
              </a:xfrm>
              <a:prstGeom prst="rect">
                <a:avLst/>
              </a:prstGeom>
              <a:blipFill rotWithShape="1">
                <a:blip r:embed="rId9"/>
                <a:stretch>
                  <a:fillRect r="-61017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flipH="1">
                <a:off x="4004617" y="3641260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14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004617" y="3641260"/>
                <a:ext cx="360930" cy="461665"/>
              </a:xfrm>
              <a:prstGeom prst="rect">
                <a:avLst/>
              </a:prstGeom>
              <a:blipFill rotWithShape="0">
                <a:blip r:embed="rId10"/>
                <a:stretch>
                  <a:fillRect r="-61017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 flipH="1">
                <a:off x="4439670" y="5710534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439670" y="5710534"/>
                <a:ext cx="360930" cy="461665"/>
              </a:xfrm>
              <a:prstGeom prst="rect">
                <a:avLst/>
              </a:prstGeom>
              <a:blipFill rotWithShape="1">
                <a:blip r:embed="rId11"/>
                <a:stretch>
                  <a:fillRect r="-60000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H="1">
            <a:off x="2348985" y="2919595"/>
            <a:ext cx="980701" cy="10232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29686" y="2919595"/>
            <a:ext cx="1349863" cy="10232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465167" y="3942852"/>
            <a:ext cx="883818" cy="7293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48984" y="3942852"/>
            <a:ext cx="980702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022324" y="3942850"/>
            <a:ext cx="657225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51824" y="3942850"/>
            <a:ext cx="771354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48984" y="3976180"/>
            <a:ext cx="85352" cy="107701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17788" y="4837337"/>
            <a:ext cx="771354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770003" y="4837337"/>
            <a:ext cx="637240" cy="8619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303188" y="4837335"/>
            <a:ext cx="771354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721855" y="4856139"/>
            <a:ext cx="627833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486684" y="4671359"/>
            <a:ext cx="771354" cy="9132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395848" y="4865914"/>
            <a:ext cx="13728" cy="9035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Flowchart: Connector 33"/>
          <p:cNvSpPr/>
          <p:nvPr/>
        </p:nvSpPr>
        <p:spPr>
          <a:xfrm>
            <a:off x="2331261" y="393808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Flowchart: Connector 34"/>
          <p:cNvSpPr/>
          <p:nvPr/>
        </p:nvSpPr>
        <p:spPr>
          <a:xfrm>
            <a:off x="3990212" y="481959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 flipH="1">
                <a:off x="1988055" y="3478690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988055" y="3478690"/>
                <a:ext cx="360930" cy="461665"/>
              </a:xfrm>
              <a:prstGeom prst="rect">
                <a:avLst/>
              </a:prstGeom>
              <a:blipFill rotWithShape="1">
                <a:blip r:embed="rId12"/>
                <a:stretch>
                  <a:fillRect r="-28814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Flowchart: Connector 36"/>
          <p:cNvSpPr/>
          <p:nvPr/>
        </p:nvSpPr>
        <p:spPr>
          <a:xfrm>
            <a:off x="5371476" y="5712526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Flowchart: Connector 37"/>
          <p:cNvSpPr/>
          <p:nvPr/>
        </p:nvSpPr>
        <p:spPr>
          <a:xfrm>
            <a:off x="6151042" y="573737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Multiply 69"/>
          <p:cNvSpPr/>
          <p:nvPr/>
        </p:nvSpPr>
        <p:spPr>
          <a:xfrm>
            <a:off x="1198467" y="4759859"/>
            <a:ext cx="228600" cy="2718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 flipH="1">
                <a:off x="786103" y="4579534"/>
                <a:ext cx="4419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86103" y="4579534"/>
                <a:ext cx="441909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4167" r="-1389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Flowchart: Connector 41"/>
          <p:cNvSpPr/>
          <p:nvPr/>
        </p:nvSpPr>
        <p:spPr>
          <a:xfrm>
            <a:off x="1427067" y="4633258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2276884" y="5053195"/>
                <a:ext cx="5467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884" y="5053195"/>
                <a:ext cx="546753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 flipH="1">
                <a:off x="6008677" y="5715000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008677" y="5715000"/>
                <a:ext cx="360930" cy="461665"/>
              </a:xfrm>
              <a:prstGeom prst="rect">
                <a:avLst/>
              </a:prstGeom>
              <a:blipFill rotWithShape="1">
                <a:blip r:embed="rId15"/>
                <a:stretch>
                  <a:fillRect r="-61017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 flipH="1">
                <a:off x="5357748" y="4352758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13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357748" y="4352758"/>
                <a:ext cx="360930" cy="461665"/>
              </a:xfrm>
              <a:prstGeom prst="rect">
                <a:avLst/>
              </a:prstGeom>
              <a:blipFill rotWithShape="1">
                <a:blip r:embed="rId16"/>
                <a:stretch>
                  <a:fillRect r="-6101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 flipH="1">
                <a:off x="3068070" y="2362200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15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68070" y="2362200"/>
                <a:ext cx="360930" cy="461665"/>
              </a:xfrm>
              <a:prstGeom prst="rect">
                <a:avLst/>
              </a:prstGeom>
              <a:blipFill rotWithShape="1">
                <a:blip r:embed="rId17"/>
                <a:stretch>
                  <a:fillRect r="-60000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Flowchart: Connector 88"/>
          <p:cNvSpPr/>
          <p:nvPr/>
        </p:nvSpPr>
        <p:spPr>
          <a:xfrm>
            <a:off x="5357748" y="4827814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Flowchart: Connector 89"/>
          <p:cNvSpPr/>
          <p:nvPr/>
        </p:nvSpPr>
        <p:spPr>
          <a:xfrm>
            <a:off x="4613724" y="3929062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Flowchart: Connector 90"/>
          <p:cNvSpPr/>
          <p:nvPr/>
        </p:nvSpPr>
        <p:spPr>
          <a:xfrm>
            <a:off x="3276600" y="2895600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Flowchart: Connector 91"/>
          <p:cNvSpPr/>
          <p:nvPr/>
        </p:nvSpPr>
        <p:spPr>
          <a:xfrm>
            <a:off x="3314700" y="4818039"/>
            <a:ext cx="76200" cy="76200"/>
          </a:xfrm>
          <a:prstGeom prst="flowChartConnector">
            <a:avLst/>
          </a:prstGeom>
          <a:solidFill>
            <a:srgbClr val="FF00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 flipH="1">
                <a:off x="3172335" y="4355041"/>
                <a:ext cx="360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172335" y="4355041"/>
                <a:ext cx="360930" cy="461665"/>
              </a:xfrm>
              <a:prstGeom prst="rect">
                <a:avLst/>
              </a:prstGeom>
              <a:blipFill rotWithShape="1">
                <a:blip r:embed="rId18"/>
                <a:stretch>
                  <a:fillRect r="-26667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365546" y="1485352"/>
                <a:ext cx="4549853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Place centers 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/>
                  <a:t>from bottom to top in </a:t>
                </a:r>
                <a:r>
                  <a:rPr lang="en-US" sz="2800" dirty="0" smtClean="0"/>
                  <a:t>a greedy manner: </a:t>
                </a:r>
                <a:r>
                  <a:rPr lang="en-US" sz="2800" dirty="0">
                    <a:solidFill>
                      <a:srgbClr val="FF0000"/>
                    </a:solidFill>
                  </a:rPr>
                  <a:t>place centers as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high </a:t>
                </a:r>
                <a:r>
                  <a:rPr lang="en-US" sz="2800" dirty="0">
                    <a:solidFill>
                      <a:srgbClr val="FF0000"/>
                    </a:solidFill>
                  </a:rPr>
                  <a:t>as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possible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546" y="1485352"/>
                <a:ext cx="4549853" cy="1815882"/>
              </a:xfrm>
              <a:prstGeom prst="rect">
                <a:avLst/>
              </a:prstGeom>
              <a:blipFill rotWithShape="0">
                <a:blip r:embed="rId19"/>
                <a:stretch>
                  <a:fillRect l="-2681" t="-3356" r="-3217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457200" y="5410200"/>
            <a:ext cx="645846" cy="558003"/>
          </a:xfrm>
          <a:prstGeom prst="ellipse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5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1" grpId="0"/>
      <p:bldP spid="41" grpId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Phase 0: Reducing the number of leaves to 2n/r, with </a:t>
            </a:r>
            <a:r>
              <a:rPr lang="en-US" dirty="0" smtClean="0">
                <a:solidFill>
                  <a:srgbClr val="FF0000"/>
                </a:solidFill>
              </a:rPr>
              <a:t>r = log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714500" y="1524000"/>
            <a:ext cx="914400" cy="6096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28900" y="1524000"/>
            <a:ext cx="9144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71500" y="2133600"/>
            <a:ext cx="1143000" cy="838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14500" y="2133600"/>
            <a:ext cx="685800" cy="9906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781300" y="2209800"/>
            <a:ext cx="762000" cy="914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43300" y="2209800"/>
            <a:ext cx="1066800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409700" y="3124200"/>
            <a:ext cx="990600" cy="838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00300" y="3143250"/>
            <a:ext cx="381000" cy="9906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81300" y="3124200"/>
            <a:ext cx="152400" cy="8382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81300" y="3124200"/>
            <a:ext cx="1143000" cy="914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33900" y="3200400"/>
            <a:ext cx="76200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933700" y="3962400"/>
            <a:ext cx="419100" cy="7620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048000" y="4724400"/>
            <a:ext cx="304800" cy="6096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523014" y="4152900"/>
            <a:ext cx="517072" cy="876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431471" y="3962400"/>
            <a:ext cx="517072" cy="876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71500" y="2971800"/>
            <a:ext cx="258536" cy="9525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70115" y="3940629"/>
            <a:ext cx="470807" cy="89807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89165" y="4857750"/>
            <a:ext cx="517072" cy="8763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2324100" y="4093029"/>
            <a:ext cx="457200" cy="669471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613809" y="4789714"/>
            <a:ext cx="321127" cy="827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897085" y="4019550"/>
            <a:ext cx="73479" cy="8763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600200" y="5617028"/>
            <a:ext cx="517072" cy="876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781550" y="1610288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FF0000"/>
                </a:solidFill>
              </a:rPr>
              <a:t>path partition</a:t>
            </a:r>
            <a:r>
              <a:rPr lang="en-US" sz="2400" dirty="0" smtClean="0"/>
              <a:t>: Partition the edges of T into paths where a vertex v is an endpoint of a path if the degree of v </a:t>
            </a:r>
            <a:r>
              <a:rPr lang="en-US" sz="2400" dirty="0" smtClean="0">
                <a:solidFill>
                  <a:srgbClr val="FF0000"/>
                </a:solidFill>
              </a:rPr>
              <a:t>is not 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76800" y="5755821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 leaf path</a:t>
            </a:r>
            <a:r>
              <a:rPr lang="en-US" sz="2400" dirty="0" smtClean="0"/>
              <a:t>: a path with a leaf as an endpoint  </a:t>
            </a:r>
            <a:endParaRPr 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2751908" y="3169920"/>
            <a:ext cx="748937" cy="2377440"/>
          </a:xfrm>
          <a:custGeom>
            <a:avLst/>
            <a:gdLst>
              <a:gd name="connsiteX0" fmla="*/ 0 w 801188"/>
              <a:gd name="connsiteY0" fmla="*/ 0 h 2377440"/>
              <a:gd name="connsiteX1" fmla="*/ 8708 w 801188"/>
              <a:gd name="connsiteY1" fmla="*/ 583474 h 2377440"/>
              <a:gd name="connsiteX2" fmla="*/ 113211 w 801188"/>
              <a:gd name="connsiteY2" fmla="*/ 1515291 h 2377440"/>
              <a:gd name="connsiteX3" fmla="*/ 226422 w 801188"/>
              <a:gd name="connsiteY3" fmla="*/ 2377440 h 2377440"/>
              <a:gd name="connsiteX4" fmla="*/ 748937 w 801188"/>
              <a:gd name="connsiteY4" fmla="*/ 1976846 h 2377440"/>
              <a:gd name="connsiteX5" fmla="*/ 801188 w 801188"/>
              <a:gd name="connsiteY5" fmla="*/ 1097280 h 2377440"/>
              <a:gd name="connsiteX6" fmla="*/ 418011 w 801188"/>
              <a:gd name="connsiteY6" fmla="*/ 435429 h 2377440"/>
              <a:gd name="connsiteX7" fmla="*/ 0 w 801188"/>
              <a:gd name="connsiteY7" fmla="*/ 0 h 2377440"/>
              <a:gd name="connsiteX0" fmla="*/ 0 w 801188"/>
              <a:gd name="connsiteY0" fmla="*/ 0 h 2377440"/>
              <a:gd name="connsiteX1" fmla="*/ 8708 w 801188"/>
              <a:gd name="connsiteY1" fmla="*/ 583474 h 2377440"/>
              <a:gd name="connsiteX2" fmla="*/ 113211 w 801188"/>
              <a:gd name="connsiteY2" fmla="*/ 1515291 h 2377440"/>
              <a:gd name="connsiteX3" fmla="*/ 226422 w 801188"/>
              <a:gd name="connsiteY3" fmla="*/ 2377440 h 2377440"/>
              <a:gd name="connsiteX4" fmla="*/ 748937 w 801188"/>
              <a:gd name="connsiteY4" fmla="*/ 1976846 h 2377440"/>
              <a:gd name="connsiteX5" fmla="*/ 801188 w 801188"/>
              <a:gd name="connsiteY5" fmla="*/ 1097280 h 2377440"/>
              <a:gd name="connsiteX6" fmla="*/ 261257 w 801188"/>
              <a:gd name="connsiteY6" fmla="*/ 539932 h 2377440"/>
              <a:gd name="connsiteX7" fmla="*/ 0 w 801188"/>
              <a:gd name="connsiteY7" fmla="*/ 0 h 2377440"/>
              <a:gd name="connsiteX0" fmla="*/ 0 w 748937"/>
              <a:gd name="connsiteY0" fmla="*/ 0 h 2377440"/>
              <a:gd name="connsiteX1" fmla="*/ 8708 w 748937"/>
              <a:gd name="connsiteY1" fmla="*/ 583474 h 2377440"/>
              <a:gd name="connsiteX2" fmla="*/ 113211 w 748937"/>
              <a:gd name="connsiteY2" fmla="*/ 1515291 h 2377440"/>
              <a:gd name="connsiteX3" fmla="*/ 226422 w 748937"/>
              <a:gd name="connsiteY3" fmla="*/ 2377440 h 2377440"/>
              <a:gd name="connsiteX4" fmla="*/ 748937 w 748937"/>
              <a:gd name="connsiteY4" fmla="*/ 1976846 h 2377440"/>
              <a:gd name="connsiteX5" fmla="*/ 592182 w 748937"/>
              <a:gd name="connsiteY5" fmla="*/ 1149532 h 2377440"/>
              <a:gd name="connsiteX6" fmla="*/ 261257 w 748937"/>
              <a:gd name="connsiteY6" fmla="*/ 539932 h 2377440"/>
              <a:gd name="connsiteX7" fmla="*/ 0 w 748937"/>
              <a:gd name="connsiteY7" fmla="*/ 0 h 23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8937" h="2377440">
                <a:moveTo>
                  <a:pt x="0" y="0"/>
                </a:moveTo>
                <a:lnTo>
                  <a:pt x="8708" y="583474"/>
                </a:lnTo>
                <a:lnTo>
                  <a:pt x="113211" y="1515291"/>
                </a:lnTo>
                <a:lnTo>
                  <a:pt x="226422" y="2377440"/>
                </a:lnTo>
                <a:lnTo>
                  <a:pt x="748937" y="1976846"/>
                </a:lnTo>
                <a:lnTo>
                  <a:pt x="592182" y="1149532"/>
                </a:lnTo>
                <a:lnTo>
                  <a:pt x="261257" y="539932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778034" y="3152503"/>
            <a:ext cx="1428206" cy="1985554"/>
          </a:xfrm>
          <a:custGeom>
            <a:avLst/>
            <a:gdLst>
              <a:gd name="connsiteX0" fmla="*/ 0 w 1428206"/>
              <a:gd name="connsiteY0" fmla="*/ 0 h 1985554"/>
              <a:gd name="connsiteX1" fmla="*/ 513806 w 1428206"/>
              <a:gd name="connsiteY1" fmla="*/ 670560 h 1985554"/>
              <a:gd name="connsiteX2" fmla="*/ 853440 w 1428206"/>
              <a:gd name="connsiteY2" fmla="*/ 1524000 h 1985554"/>
              <a:gd name="connsiteX3" fmla="*/ 1262743 w 1428206"/>
              <a:gd name="connsiteY3" fmla="*/ 1985554 h 1985554"/>
              <a:gd name="connsiteX4" fmla="*/ 1428206 w 1428206"/>
              <a:gd name="connsiteY4" fmla="*/ 1184366 h 1985554"/>
              <a:gd name="connsiteX5" fmla="*/ 1132115 w 1428206"/>
              <a:gd name="connsiteY5" fmla="*/ 418011 h 1985554"/>
              <a:gd name="connsiteX6" fmla="*/ 505097 w 1428206"/>
              <a:gd name="connsiteY6" fmla="*/ 26126 h 1985554"/>
              <a:gd name="connsiteX7" fmla="*/ 0 w 1428206"/>
              <a:gd name="connsiteY7" fmla="*/ 0 h 198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8206" h="1985554">
                <a:moveTo>
                  <a:pt x="0" y="0"/>
                </a:moveTo>
                <a:lnTo>
                  <a:pt x="513806" y="670560"/>
                </a:lnTo>
                <a:lnTo>
                  <a:pt x="853440" y="1524000"/>
                </a:lnTo>
                <a:lnTo>
                  <a:pt x="1262743" y="1985554"/>
                </a:lnTo>
                <a:lnTo>
                  <a:pt x="1428206" y="1184366"/>
                </a:lnTo>
                <a:lnTo>
                  <a:pt x="1132115" y="418011"/>
                </a:lnTo>
                <a:lnTo>
                  <a:pt x="505097" y="26126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778034" y="2211977"/>
            <a:ext cx="766355" cy="923109"/>
          </a:xfrm>
          <a:custGeom>
            <a:avLst/>
            <a:gdLst>
              <a:gd name="connsiteX0" fmla="*/ 8709 w 766355"/>
              <a:gd name="connsiteY0" fmla="*/ 923109 h 923109"/>
              <a:gd name="connsiteX1" fmla="*/ 0 w 766355"/>
              <a:gd name="connsiteY1" fmla="*/ 557349 h 923109"/>
              <a:gd name="connsiteX2" fmla="*/ 391886 w 766355"/>
              <a:gd name="connsiteY2" fmla="*/ 139337 h 923109"/>
              <a:gd name="connsiteX3" fmla="*/ 766355 w 766355"/>
              <a:gd name="connsiteY3" fmla="*/ 0 h 923109"/>
              <a:gd name="connsiteX4" fmla="*/ 574766 w 766355"/>
              <a:gd name="connsiteY4" fmla="*/ 661852 h 923109"/>
              <a:gd name="connsiteX5" fmla="*/ 8709 w 766355"/>
              <a:gd name="connsiteY5" fmla="*/ 923109 h 92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355" h="923109">
                <a:moveTo>
                  <a:pt x="8709" y="923109"/>
                </a:moveTo>
                <a:lnTo>
                  <a:pt x="0" y="557349"/>
                </a:lnTo>
                <a:lnTo>
                  <a:pt x="391886" y="139337"/>
                </a:lnTo>
                <a:lnTo>
                  <a:pt x="766355" y="0"/>
                </a:lnTo>
                <a:lnTo>
                  <a:pt x="574766" y="661852"/>
                </a:lnTo>
                <a:lnTo>
                  <a:pt x="8709" y="923109"/>
                </a:lnTo>
                <a:close/>
              </a:path>
            </a:pathLst>
          </a:cu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27961" y="3091543"/>
            <a:ext cx="108857" cy="10885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12479" y="292320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4206240" y="4895851"/>
            <a:ext cx="746760" cy="1019359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3428457" y="5405531"/>
            <a:ext cx="1448343" cy="59662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5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3" grpId="0" animBg="1"/>
      <p:bldP spid="18" grpId="0" animBg="1"/>
      <p:bldP spid="21" grpId="0" animBg="1"/>
      <p:bldP spid="5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7164</TotalTime>
  <Words>1708</Words>
  <Application>Microsoft Office PowerPoint</Application>
  <PresentationFormat>On-screen Show (4:3)</PresentationFormat>
  <Paragraphs>352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宋体</vt:lpstr>
      <vt:lpstr>Arial</vt:lpstr>
      <vt:lpstr>Calibri</vt:lpstr>
      <vt:lpstr>Cambria Math</vt:lpstr>
      <vt:lpstr>Georgia</vt:lpstr>
      <vt:lpstr>Times New Roman</vt:lpstr>
      <vt:lpstr>Office Theme</vt:lpstr>
      <vt:lpstr>An O(n log n)-Time Algorithm for  the k-Center Problem in Trees</vt:lpstr>
      <vt:lpstr>The k-center problem in a tree</vt:lpstr>
      <vt:lpstr>Previous work and our result</vt:lpstr>
      <vt:lpstr>The decision problem </vt:lpstr>
      <vt:lpstr>Previous techniques</vt:lpstr>
      <vt:lpstr>Our techniques</vt:lpstr>
      <vt:lpstr>An O(n)-time decision algorithm</vt:lpstr>
      <vt:lpstr>An O(n)-time decision algorithm</vt:lpstr>
      <vt:lpstr>Phase 0: Reducing the number of leaves to 2n/r, with r = log2n</vt:lpstr>
      <vt:lpstr>Phase 0</vt:lpstr>
      <vt:lpstr>A matrix element</vt:lpstr>
      <vt:lpstr>Phase 0</vt:lpstr>
      <vt:lpstr>Processing an inactive leaf path</vt:lpstr>
      <vt:lpstr>Processing an inactive leaf path (the second case): the last center is outside the path</vt:lpstr>
      <vt:lpstr>Phase 0</vt:lpstr>
      <vt:lpstr>A stem</vt:lpstr>
      <vt:lpstr>Phase 0</vt:lpstr>
      <vt:lpstr>A matrix element</vt:lpstr>
      <vt:lpstr>Phase 0</vt:lpstr>
      <vt:lpstr>Phase 1: a sub-linear decision algorithm </vt:lpstr>
      <vt:lpstr>Phase 1: an sublinear decision algorithm </vt:lpstr>
      <vt:lpstr>Phase 1: Building a data structure on substems</vt:lpstr>
      <vt:lpstr>Phase 2: Compute λ^∗ using the sub-linear decision algorithm</vt:lpstr>
      <vt:lpstr>The discrete case</vt:lpstr>
      <vt:lpstr>Thank you for your attention!</vt:lpstr>
      <vt:lpstr>Computing a matrix element</vt:lpstr>
      <vt:lpstr>Phase 0: a summary</vt:lpstr>
      <vt:lpstr>Observations</vt:lpstr>
      <vt:lpstr>Phase 0: Place centers under λ^∗</vt:lpstr>
      <vt:lpstr>Phase 0: Replacing a leaf-path</vt:lpstr>
      <vt:lpstr>Phase 0: Replacing leaf-stems</vt:lpstr>
      <vt:lpstr>Phase 1: a sub-linear decision algorithm </vt:lpstr>
      <vt:lpstr>Phase 1: an O(n/(r(log⁡r )^3 )) decision algorithm </vt:lpstr>
      <vt:lpstr>An O(n)-time decision algorithm</vt:lpstr>
      <vt:lpstr>An O(n)-time decision algorithm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Jingru</dc:creator>
  <cp:lastModifiedBy>Haitao Wang</cp:lastModifiedBy>
  <cp:revision>229</cp:revision>
  <dcterms:created xsi:type="dcterms:W3CDTF">2006-08-16T00:00:00Z</dcterms:created>
  <dcterms:modified xsi:type="dcterms:W3CDTF">2018-06-08T18:02:22Z</dcterms:modified>
</cp:coreProperties>
</file>